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59" r:id="rId5"/>
    <p:sldId id="269" r:id="rId6"/>
    <p:sldId id="268" r:id="rId7"/>
    <p:sldId id="271" r:id="rId8"/>
    <p:sldId id="280" r:id="rId9"/>
    <p:sldId id="316" r:id="rId10"/>
    <p:sldId id="272" r:id="rId11"/>
    <p:sldId id="275" r:id="rId12"/>
    <p:sldId id="276" r:id="rId13"/>
    <p:sldId id="277" r:id="rId14"/>
    <p:sldId id="278" r:id="rId15"/>
    <p:sldId id="279" r:id="rId16"/>
    <p:sldId id="270" r:id="rId17"/>
    <p:sldId id="274" r:id="rId18"/>
    <p:sldId id="282" r:id="rId19"/>
    <p:sldId id="273" r:id="rId20"/>
    <p:sldId id="283" r:id="rId21"/>
    <p:sldId id="284" r:id="rId22"/>
    <p:sldId id="281" r:id="rId23"/>
    <p:sldId id="285" r:id="rId24"/>
    <p:sldId id="286" r:id="rId25"/>
    <p:sldId id="263" r:id="rId26"/>
    <p:sldId id="287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1" r:id="rId37"/>
    <p:sldId id="302" r:id="rId38"/>
    <p:sldId id="300" r:id="rId39"/>
    <p:sldId id="303" r:id="rId40"/>
    <p:sldId id="304" r:id="rId41"/>
    <p:sldId id="323" r:id="rId42"/>
    <p:sldId id="305" r:id="rId43"/>
    <p:sldId id="306" r:id="rId44"/>
    <p:sldId id="307" r:id="rId45"/>
    <p:sldId id="308" r:id="rId46"/>
    <p:sldId id="309" r:id="rId47"/>
    <p:sldId id="313" r:id="rId48"/>
    <p:sldId id="310" r:id="rId49"/>
    <p:sldId id="311" r:id="rId50"/>
    <p:sldId id="321" r:id="rId51"/>
    <p:sldId id="320" r:id="rId52"/>
    <p:sldId id="322" r:id="rId53"/>
    <p:sldId id="312" r:id="rId54"/>
    <p:sldId id="324" r:id="rId55"/>
    <p:sldId id="315" r:id="rId56"/>
    <p:sldId id="317" r:id="rId57"/>
    <p:sldId id="318" r:id="rId58"/>
    <p:sldId id="325" r:id="rId59"/>
    <p:sldId id="319" r:id="rId60"/>
    <p:sldId id="266" r:id="rId61"/>
  </p:sldIdLst>
  <p:sldSz cx="18288000" cy="10287000"/>
  <p:notesSz cx="10287000" cy="18288000"/>
  <p:embeddedFontLst>
    <p:embeddedFont>
      <p:font typeface="62570체" panose="02000000000000000000" pitchFamily="2" charset="-127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KoPubWorld돋움체 Bold" panose="00000800000000000000" pitchFamily="2" charset="-127"/>
      <p:bold r:id="rId68"/>
    </p:embeddedFont>
    <p:embeddedFont>
      <p:font typeface="KoPubWorld돋움체 Medium" panose="00000600000000000000" pitchFamily="2" charset="-127"/>
      <p:regular r:id="rId69"/>
    </p:embeddedFont>
    <p:embeddedFont>
      <p:font typeface="KoPubWorld돋움체_Pro Bold" panose="00000800000000000000" pitchFamily="50" charset="-127"/>
      <p:bold r:id="rId70"/>
    </p:embeddedFont>
    <p:embeddedFont>
      <p:font typeface="Mapo금빛나루" panose="02000500000000000000" pitchFamily="50" charset="-127"/>
      <p:regular r:id="rId71"/>
    </p:embeddedFont>
    <p:embeddedFont>
      <p:font typeface="Mapo당인리발전소" panose="02000500000000000000" pitchFamily="50" charset="-127"/>
      <p:regular r:id="rId72"/>
    </p:embeddedFont>
    <p:embeddedFont>
      <p:font typeface="나눔스퀘어OTF" panose="020B0600000101010101" pitchFamily="34" charset="-127"/>
      <p:regular r:id="rId73"/>
    </p:embeddedFont>
    <p:embeddedFont>
      <p:font typeface="나눔스퀘어OTF Bold" panose="020B0600000101010101" pitchFamily="34" charset="-127"/>
      <p:bold r:id="rId74"/>
    </p:embeddedFont>
    <p:embeddedFont>
      <p:font typeface="나눔스퀘어OTF ExtraBold" panose="020B0600000101010101" pitchFamily="34" charset="-127"/>
      <p:bold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순천 B" panose="02020603020101020101" pitchFamily="18" charset="-127"/>
      <p:regular r:id="rId78"/>
    </p:embeddedFont>
    <p:embeddedFont>
      <p:font typeface="환경R" panose="02020503020101020101" pitchFamily="18" charset="-127"/>
      <p:regular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8A31"/>
    <a:srgbClr val="3C452E"/>
    <a:srgbClr val="ECE9E0"/>
    <a:srgbClr val="C9CCC4"/>
    <a:srgbClr val="DBD1B3"/>
    <a:srgbClr val="E9EDF4"/>
    <a:srgbClr val="33F5FF"/>
    <a:srgbClr val="00B0F0"/>
    <a:srgbClr val="3372FF"/>
    <a:srgbClr val="005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86020" autoAdjust="0"/>
  </p:normalViewPr>
  <p:slideViewPr>
    <p:cSldViewPr>
      <p:cViewPr varScale="1">
        <p:scale>
          <a:sx n="49" d="100"/>
          <a:sy n="49" d="100"/>
        </p:scale>
        <p:origin x="1181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84AC9-CF4A-4ABC-A219-98D290E84FB1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EDEA7-B0C6-4D39-B5C5-00425B01A5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89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74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되도록 많은 알고리즘과 모델의 사용을 통해서 정확성과 결과를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알고자했다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이에 따라 아래와 같은 모델들을 사용했다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ⅠⅡⅢⅣⅥⅦⅦⅧⅨⅩSVM</a:t>
            </a:r>
            <a:endParaRPr lang="en-US" altLang="ko-KR" sz="8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237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되도록 많은 알고리즘과 모델의 사용을 통해서 정확성과 결과를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알고자했다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이에 따라 아래와 같은 모델들을 사용했다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ⅠⅡⅢ</a:t>
            </a:r>
            <a:r>
              <a:rPr lang="en-US" altLang="ko-KR" sz="12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 Ⅳ Ⅵ </a:t>
            </a:r>
            <a:r>
              <a:rPr lang="en-US" altLang="ko-KR" sz="12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ⅦⅦⅧⅨⅩSVM</a:t>
            </a:r>
            <a:endParaRPr lang="en-US" altLang="ko-KR" sz="8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14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되도록 많은 알고리즘과 모델의 사용을 통해서 정확성과 결과를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알고자했다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이에 따라 아래와 같은 모델들을 사용했다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ⅠⅡⅢ</a:t>
            </a:r>
            <a:r>
              <a:rPr lang="en-US" altLang="ko-KR" sz="12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 Ⅳ Ⅵ </a:t>
            </a:r>
            <a:r>
              <a:rPr lang="en-US" altLang="ko-KR" sz="12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ⅦⅦⅧⅨⅩSVM</a:t>
            </a:r>
            <a:endParaRPr lang="en-US" altLang="ko-KR" sz="8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7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과거 축구 데이터를 통해 미래의 승패를 예측하는 것이 가능한 것인지를  알아보기 위하여 개발된 프로그램입니다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medium-content-sans-serif-font"/>
              </a:rPr>
              <a:t> </a:t>
            </a:r>
            <a:endParaRPr lang="en-US" altLang="ko-KR" b="0" i="0" dirty="0">
              <a:solidFill>
                <a:srgbClr val="292929"/>
              </a:solidFill>
              <a:effectLst/>
              <a:latin typeface="medium-content-sans-serif-font"/>
            </a:endParaRPr>
          </a:p>
          <a:p>
            <a:endParaRPr lang="en-US" altLang="ko-KR" b="0" i="0" dirty="0">
              <a:solidFill>
                <a:srgbClr val="292929"/>
              </a:solidFill>
              <a:effectLst/>
              <a:latin typeface="medium-content-sans-serif-font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medium-content-sans-serif-font"/>
              </a:rPr>
              <a:t>이 프로그램은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dium-content-sans-serif-font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medium-content-sans-serif-font"/>
              </a:rPr>
              <a:t>홈팀과 원정팀의 슈팅능력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dium-content-sans-serif-font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medium-content-sans-serif-font"/>
              </a:rPr>
              <a:t>파울정도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dium-content-sans-serif-font"/>
              </a:rPr>
              <a:t>,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medium-content-sans-serif-font"/>
              </a:rPr>
              <a:t>코너킥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medium-content-sans-serif-font"/>
              </a:rPr>
              <a:t> 횟수 등 여러 속성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medium-content-sans-serif-font"/>
              </a:rPr>
              <a:t>값들의상관관계를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medium-content-sans-serif-font"/>
              </a:rPr>
              <a:t> 파악하여 홈팀과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medium-content-sans-serif-font"/>
              </a:rPr>
              <a:t>원정팀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medium-content-sans-serif-font"/>
              </a:rPr>
              <a:t> 간의 경기력을 예측합니다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dium-content-sans-serif-font"/>
              </a:rPr>
              <a:t>.</a:t>
            </a:r>
          </a:p>
          <a:p>
            <a:r>
              <a:rPr lang="ko-KR" altLang="en-US" dirty="0"/>
              <a:t>그리고 각 팀의 최근 홈 경기</a:t>
            </a:r>
            <a:r>
              <a:rPr lang="en-US" altLang="ko-KR" dirty="0"/>
              <a:t>, </a:t>
            </a:r>
            <a:r>
              <a:rPr lang="ko-KR" altLang="en-US" dirty="0"/>
              <a:t>원정 경기의 결과값을 분석하여 미래의 경기의 승패를 </a:t>
            </a:r>
            <a:r>
              <a:rPr lang="ko-KR" altLang="en-US" dirty="0" err="1"/>
              <a:t>예측하비다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612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지금부터는 위의 연구를 수행하면서 우리 팀이 수행한 작업들과 알고리즘의 동작 원리에 대하여 설명하겠습니다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72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연구에 사용된 </a:t>
            </a:r>
            <a:r>
              <a:rPr lang="en-US" altLang="ko-KR" dirty="0" err="1"/>
              <a:t>featur</a:t>
            </a:r>
            <a:r>
              <a:rPr lang="ko-KR" altLang="en-US" dirty="0"/>
              <a:t>는 다음과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위 연구를 공부하면서 가독성을 높이기 위해 제시된 </a:t>
            </a:r>
            <a:r>
              <a:rPr lang="en-US" altLang="ko-KR" dirty="0"/>
              <a:t>feature</a:t>
            </a:r>
            <a:r>
              <a:rPr lang="ko-KR" altLang="en-US" dirty="0"/>
              <a:t>를 다음과 변경하여 사용하였다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각 데이터에 해당하는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feature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는 다음과 같다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9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각 데이터에 해당하는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feature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는 다음과 같다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78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자료의 출처는 다음과 같다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우리는 데이터를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mo"/>
              </a:rPr>
              <a:t>epl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공식 사이트에서 데이터를 수집하였다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42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축구 통계 사이트인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mo"/>
              </a:rPr>
              <a:t>후즈코어드닷컴에서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 사이트에서 경기 정보를 추가로 받아왔다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90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퓨터가 발달이 덜 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1990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년대 이전에는 대용량의 축구 자료들을 기존 전문가들이 조사와 직감만을 통해서 축구 승패를 예측하고 전략적 작전을 구상해왔었다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mo"/>
            </a:endParaRPr>
          </a:p>
          <a:p>
            <a:pPr marL="285750" indent="-285750">
              <a:buFontTx/>
              <a:buChar char="-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점쟁이 문어 파울처럼 비논리적인 방법으로 축구 승패를 예측하기도 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 </a:t>
            </a:r>
          </a:p>
          <a:p>
            <a:pPr marL="0" indent="0">
              <a:buFontTx/>
              <a:buNone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mo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많은 경험과 노하우를 통해 시합 날 개별 선수들과 상대방 팀의 컨디션 등을 보고 그때 그때 작전을 변경할 수 있어 더 큰 효과를 불러일으킬 수 있지만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그와 동시에 직감만으로 인해 변경되는 것이므로 위험한 결과를 일으킬 수도 있을 뿐더러 방대한 양을 사람이 다 참고하고 외우기엔 불가능한 일이었다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mo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800" b="0" dirty="0">
              <a:effectLst/>
            </a:endParaRPr>
          </a:p>
          <a:p>
            <a:br>
              <a:rPr lang="ko-KR" altLang="en-US" sz="2800" dirty="0"/>
            </a:b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m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89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저희는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csv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자료 안에서 심판이라는 특성을 제외하고 패키지를 불러왔습니다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현재 기술의 발전으로 인해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VAR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이라는 비디오 판독 도입이 많아져서 심판이 경기에 미치는 영향이 이전에 비해 많이 줄어들었기 때문입니다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27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우리는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결측이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들어간 정보를 찾기 위하여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isnull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함수를 사용하였다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endParaRPr lang="ko-KR" altLang="en-US" dirty="0"/>
          </a:p>
          <a:p>
            <a:r>
              <a:rPr lang="ko-KR" altLang="en-US" dirty="0"/>
              <a:t>그 결과 어느 행에도 </a:t>
            </a:r>
            <a:r>
              <a:rPr lang="ko-KR" altLang="en-US" dirty="0" err="1"/>
              <a:t>결측이</a:t>
            </a:r>
            <a:r>
              <a:rPr lang="ko-KR" altLang="en-US" dirty="0"/>
              <a:t> 없기 때문에 </a:t>
            </a:r>
            <a:r>
              <a:rPr lang="ko-KR" altLang="en-US" dirty="0" err="1"/>
              <a:t>결측을</a:t>
            </a:r>
            <a:r>
              <a:rPr lang="ko-KR" altLang="en-US" dirty="0"/>
              <a:t> 표시하는 </a:t>
            </a:r>
            <a:r>
              <a:rPr lang="en-US" altLang="ko-KR" dirty="0" err="1"/>
              <a:t>NaN</a:t>
            </a:r>
            <a:r>
              <a:rPr lang="ko-KR" altLang="en-US" dirty="0"/>
              <a:t>이라는 결과값이 출력되지 않음을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988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먼저 데이터를 시각화 할 수 있도록 </a:t>
            </a:r>
            <a:r>
              <a:rPr lang="en-US" altLang="ko-KR" b="1" i="0" dirty="0">
                <a:solidFill>
                  <a:srgbClr val="5F6368"/>
                </a:solidFill>
                <a:effectLst/>
                <a:latin typeface="Apple SD Gothic Neo"/>
              </a:rPr>
              <a:t>matplotlib </a:t>
            </a:r>
            <a:r>
              <a:rPr lang="ko-KR" altLang="en-US" b="0" i="0" dirty="0">
                <a:solidFill>
                  <a:srgbClr val="5F6368"/>
                </a:solidFill>
                <a:effectLst/>
                <a:latin typeface="Apple SD Gothic Neo"/>
              </a:rPr>
              <a:t>메소드를 불러왔다</a:t>
            </a:r>
            <a:r>
              <a:rPr lang="en-US" altLang="ko-KR" b="0" i="0" dirty="0">
                <a:solidFill>
                  <a:srgbClr val="5F6368"/>
                </a:solidFill>
                <a:effectLst/>
                <a:latin typeface="Apple SD Gothic Ne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F6368"/>
                </a:solidFill>
                <a:effectLst/>
                <a:latin typeface="Apple SD Gothic Neo"/>
              </a:rPr>
              <a:t>그리고 각각의 데이터를 막대그래프</a:t>
            </a:r>
            <a:r>
              <a:rPr lang="en-US" altLang="ko-KR" b="0" i="0" dirty="0">
                <a:solidFill>
                  <a:srgbClr val="5F6368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5F6368"/>
                </a:solidFill>
                <a:effectLst/>
                <a:latin typeface="Apple SD Gothic Neo"/>
              </a:rPr>
              <a:t>히스토그램으로 표시하였다</a:t>
            </a:r>
            <a:r>
              <a:rPr lang="en-US" altLang="ko-KR" b="0" i="0" dirty="0">
                <a:solidFill>
                  <a:srgbClr val="5F6368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득점 기록의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막대그래프이다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홍 경기를 하는 팀이 원정 경기 팀보다 더 많은 득점을 기록함을 알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957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경고 기록의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막대그래프이다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홈 경기와 원정 경기의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옐로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카드 레드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카율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그래프를 보아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홈 경기를 하는 팀보다 원정 경기를 하는 팀이 더 많은 경고를 받는다는 걸 알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49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경기 결과의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막대그래프이다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홈 경기를 하는 팀의 승리하는 비율이 더 높은 걸 알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6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다음은 히스토그램이다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슈팅 기록의 히스토그램을 보아  홈 경기를 하는 팀이 원정 경기를 하는 팀보다 더 많은 슈팅을 기록합니다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38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슈팅 기록의 히스토그램입니다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원정 경기를 하는 팀이 홈 경기를 하는 팀보다 더 많은 유효 슈팅을 기록합니다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828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코너킥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기록의 히스토그램입니다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홈 경기를 하는 팀이 원정 팀보다 더 많은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코너킥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기회를 얻습니다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42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1990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년대 이후 컴퓨터의 급속한 발달로 인하여 대용량의 자료를 처리하는 것이 가능하게 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급속도로 늘어나고 있는 축구에 대한 자료들을 데이터 마이닝을 통해 내재된 의미 있는 상관 관계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패턴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경향 등을 쉽고 빠르게 찾아낼 수 있게 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최근 스포츠 경기의 승패를 예측하는 시스템이 많이 도입되면서  예측결과를 얻을 수 있게 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이를 통해 더 나은 전략적 작전을 구상하고 경기력을 향상시킬 수 있도록 많은 도움이 되었지만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실질적으로는 데이터 분석을 통한 스포츠의 승부 예측이 높은 정확성을 가지고 있는지는 아직도 의문이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이러한 점을 통해 과연 분석과 예측이 실질적인 효과를 불러일으키는지에 대해 의문이 들어 축구 데이터들을 통해 미래의 승패를 예측하는 것이 가능한 지에 대해 알고 싶어 많고 많은 문제들 중에 이 프로젝트를 선정하게 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mo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76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반칙 기록의 히스토그램입니다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홈 경기를 하는 팀보다 원정 팀이 더 많은 반칙을 기록합니다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791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sohne"/>
              </a:rPr>
              <a:t>같은 특징의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hne"/>
              </a:rPr>
              <a:t>feature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hne"/>
              </a:rPr>
              <a:t>임에도 팀에 따라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hne"/>
              </a:rPr>
              <a:t>feature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hne"/>
              </a:rPr>
              <a:t>가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hne"/>
              </a:rPr>
              <a:t>2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hne"/>
              </a:rPr>
              <a:t>개로 나뉜다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특징을 한 눈에 보기 위해서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feature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를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1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개로 요약하였다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홈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/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어웨이로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나뉘어있는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feature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에 대해</a:t>
            </a:r>
            <a:b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</a:b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홈 팀 관련 속성값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—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어웨이 팀 관련 속성 값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b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</a:b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을 해서 새로운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feature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를 생성했다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파생 변수의 경향을 살펴 볼 때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양수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값은은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홈팀의 속성 값이 현저한 것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음수 값은 원정 팀의 속성 값이 현저한 것으로 볼 수 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DIFF_FG: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풀 타임 경기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양수인 것을 보아 홈 팀이 경기를 이긴 표본이 더 많다는 것을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DIFF_HG: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하프타임 경기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양수인 것을 보아 홈 팀이 하프타임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(45)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까지 경기를 이긴 표본이 더 많다는 것을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DIFF_SHOOT: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풀 타임 경기 총 슈팅 횟수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양수인 것을 보아 홈 팀이 경기를 좀 더 공격적으로 가져간 표본이 더 많다는 것을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DIFF_ST: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풀 타임 경기 유효 슈팅 횟수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양수인 것을 보아 홈 팀이 경기를 좀 더 공격적으로 가져간 표본이 더 많다는 것을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DIFF_FOUL: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풀 타임 파울 횟수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음수인 것을 보아 어웨이 팀이 반칙을 더 많이 한 표본이 더 많다는 것을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DIFF_CONER: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풀 타임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코너킥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횟수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양수인 것을 보아 홈 팀이 세트피스 공격기회를 많이 얻은 표본이 더 많다는 것을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DIFF_YC: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풀 타임 옐로카드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갯수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음수인 것을 보아 어웨이 팀이 반칙을 더 많이 한 표본이 많다는 것을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DIFF_RC: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풀 타임 레드카드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갯수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위와 동일하다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결론적으로는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HomeTeam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경기를 이길 확률이 높다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12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sohne"/>
              </a:rPr>
              <a:t>앞서 분석한 내용을 한 눈에 보기 쉽게 히스토그램으로 표현 한 것입니다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hne"/>
              </a:rPr>
              <a:t>.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80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학습에 사용할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numeric type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feature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만 추출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무승부까지 예측하기는 어려울 것으로 판단하여 무승부에 해당하는 인스턴스는 삭제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83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8:2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비율로 학습 셋과 테스트 셋을 나눔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&gt; 9.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경기 결과 학습 및 예측에 대한 가정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팀 단위로 볼 때 경기수가 많지 않아 각 팀의 특징을 학습하기는 어려움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홈팀과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어웨이팀의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경기 기록 분포에 차이가 있음을 확인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각 팀에 대한 특징을 고려하는 것이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아닌홈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/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어웨이에 대한 특징을 고려하여 학습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어웨이에 따른 축구 경기 자체를 학습하는 것이므로 프리미어리그가 아니더라도 모든 축구 경기에 대한 예측 가능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08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8:2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비율로 학습 셋과 테스트 셋을 나눔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&gt; 9.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경기 결과 학습 및 예측에 대한 가정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팀 단위로 볼 때 경기수가 많지 않아 각 팀의 특징을 학습하기는 어려움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홈팀과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어웨이팀의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경기 기록 분포에 차이가 있음을 확인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각 팀에 대한 특징을 고려하는 것이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아닌홈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/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어웨이에 대한 특징을 고려하여 학습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* 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어웨이에 따른 축구 경기 자체를 학습하는 것이므로 프리미어리그가 아니더라도 모든 축구 경기에 대한 예측 가능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99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학습 시키는 모델 불러오기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첫 번째 모델은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SVM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이것의 실행 결과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SVM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의 정확도는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73.78%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8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로지스틱 회귀로 학습시킨 결과는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정확도는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73.6%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최근접 이웃 알고리즘으로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학습시킨 결과는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정확도는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66.43%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15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나이브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베이즈로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학습시킨 결과는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정확도는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69.41%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결정 트리로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학습시킨 결과는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정확도는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64.64%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70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인공신경망으로 학습시킨 결과는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정확도는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71.33%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케라스</a:t>
            </a:r>
            <a:r>
              <a:rPr lang="ko-KR" altLang="en-US" sz="1200" b="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인공신경망 모델로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학습시킨 결과는 결과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정확도는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64.64%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2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개발에 사용된 데이터는 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2000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년부터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2018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년까지 영국 프리미어 리그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(EPL)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경기 기록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입니다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사용된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Feature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23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개이고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Instance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6,460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개이다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788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예측 분석 결과 모든 모델이 평균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70%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정확도를 보였다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SVM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모델에서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73.78%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로 가장 높은 정확도를 보였다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4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예측 정확도 상위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4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개의 모델 활용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[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svm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/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로지스틱 회귀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/ ANN /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Keras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-ANN]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과반수 이상이 예측한 결과를 실제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예측값으로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활용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Bagging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기법과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Voting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기법의 가장 큰 차이점은 바로 하나의 단일 알고리즘을 여러 개를 사용하는 방식인지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아니면 다양한 알고리즘을 동일한 샘플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dataset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에 적용하는 방식인지에 그 차이가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Bagging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기법은 보통 단일 알고리즘에 서로 다른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샘플링된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dataset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을 학습한 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이에 대한 투표로 결정하는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비교적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Voting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기법보다 사용성이 좋다는 말은 바로 단일 알고리즘을 사용하기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단일 알고리즘에 대한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hyperparameter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만 잘 해주면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31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67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정확도 올랐다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70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몇 퍼 정도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73.78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9418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아직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미실행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317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아직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미실행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78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아직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미실행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237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아직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미실행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3777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여기부터는 우리가 아직 안 한 것들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320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여기부터는 우리가 아직 안 한 것들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73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연구에 사용된 </a:t>
            </a:r>
            <a:r>
              <a:rPr lang="en-US" altLang="ko-KR" dirty="0" err="1"/>
              <a:t>featur</a:t>
            </a:r>
            <a:r>
              <a:rPr lang="ko-KR" altLang="en-US" dirty="0"/>
              <a:t>는 다음과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위 연구를 공부하면서 가독성을 높이기 위해 제시된 </a:t>
            </a:r>
            <a:r>
              <a:rPr lang="en-US" altLang="ko-KR" dirty="0"/>
              <a:t>feature</a:t>
            </a:r>
            <a:r>
              <a:rPr lang="ko-KR" altLang="en-US" dirty="0"/>
              <a:t>를 다음과 변경하여 사용하였다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510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여기부터는 우리가 아직 안 한 것들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255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여기부터는 우리가 아직 안 한 것들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5831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 단위의 특성을 학습시킬 만한 충분한 데이터가 없다는 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 경기에 영향을 미치는 선수들 개인의 경기 편차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컨디션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구단의 선수 영입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퇴출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부상 등 다양한 변인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실제 경기 때의 날씨와 계절 등 환경적인 요인들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229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연구에 사용된 </a:t>
            </a:r>
            <a:r>
              <a:rPr lang="en-US" altLang="ko-KR" dirty="0" err="1"/>
              <a:t>featur</a:t>
            </a:r>
            <a:r>
              <a:rPr lang="ko-KR" altLang="en-US" dirty="0"/>
              <a:t>는 다음과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위 연구를 공부하면서 가독성을 높이기 위해 제시된 </a:t>
            </a:r>
            <a:r>
              <a:rPr lang="en-US" altLang="ko-KR" dirty="0"/>
              <a:t>feature</a:t>
            </a:r>
            <a:r>
              <a:rPr lang="ko-KR" altLang="en-US" dirty="0"/>
              <a:t>를 다음과 변경하여 사용하였다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6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되도록 많은 알고리즘과 모델의 사용을 통해서 정확성과 결과를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알고자했다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이에 따라 아래와 같은 모델들을 사용했다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ⅠⅡⅢⅣⅥⅦⅦⅧⅨⅩSVM</a:t>
            </a:r>
            <a:endParaRPr lang="en-US" altLang="ko-KR" sz="8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57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되도록 많은 알고리즘과 모델의 사용을 통해서 정확성과 결과를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알고자했다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이에 따라 아래와 같은 모델들을 사용했다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ⅠⅡⅢⅣⅥⅦⅦⅧⅨⅩSVM</a:t>
            </a:r>
            <a:endParaRPr lang="en-US" altLang="ko-KR" sz="8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5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되도록 많은 알고리즘과 모델의 사용을 통해서 정확성과 결과를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알고자했다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이에 따라 아래와 같은 모델들을 사용했다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ⅠⅡⅢⅣⅥⅦⅦⅧⅨⅩSVM</a:t>
            </a:r>
            <a:endParaRPr lang="en-US" altLang="ko-KR" sz="8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EA7-B0C6-4D39-B5C5-00425B01A5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2.png"/><Relationship Id="rId5" Type="http://schemas.openxmlformats.org/officeDocument/2006/relationships/image" Target="../media/image16.png"/><Relationship Id="rId10" Type="http://schemas.openxmlformats.org/officeDocument/2006/relationships/image" Target="../media/image61.png"/><Relationship Id="rId4" Type="http://schemas.openxmlformats.org/officeDocument/2006/relationships/image" Target="../media/image4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83.png"/><Relationship Id="rId5" Type="http://schemas.openxmlformats.org/officeDocument/2006/relationships/image" Target="../media/image16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9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10" Type="http://schemas.openxmlformats.org/officeDocument/2006/relationships/image" Target="../media/image101.png"/><Relationship Id="rId4" Type="http://schemas.openxmlformats.org/officeDocument/2006/relationships/image" Target="../media/image45.png"/><Relationship Id="rId9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Relationship Id="rId9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image" Target="../media/image10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image" Target="../media/image17.png"/><Relationship Id="rId1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0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22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6851" y="-1221656"/>
            <a:ext cx="9027126" cy="6555950"/>
            <a:chOff x="-826591" y="-1533400"/>
            <a:chExt cx="9027126" cy="655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6591" y="-1533400"/>
              <a:ext cx="9027126" cy="65559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049801" y="2878032"/>
            <a:ext cx="8059328" cy="28832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900" kern="0" spc="1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E</a:t>
            </a:r>
            <a:r>
              <a:rPr lang="en-US" sz="19900" kern="0" spc="100" dirty="0">
                <a:solidFill>
                  <a:srgbClr val="C3A84F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PL</a:t>
            </a:r>
            <a:endParaRPr lang="en-US" sz="1400" spc="1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0668000" y="4174460"/>
            <a:ext cx="2106793" cy="1763455"/>
            <a:chOff x="11773585" y="4700288"/>
            <a:chExt cx="2705286" cy="1150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773585" y="4700288"/>
              <a:ext cx="2705286" cy="1150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38800" y="5077326"/>
            <a:ext cx="2497009" cy="1293101"/>
            <a:chOff x="4026527" y="5237556"/>
            <a:chExt cx="3793779" cy="1150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6527" y="5237556"/>
              <a:ext cx="3793779" cy="1150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97484" y="1542125"/>
            <a:ext cx="6709097" cy="2993934"/>
            <a:chOff x="13645306" y="911663"/>
            <a:chExt cx="6709097" cy="2993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5306" y="911663"/>
              <a:ext cx="6709097" cy="2993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56924" y="-354608"/>
            <a:ext cx="5688643" cy="4181153"/>
            <a:chOff x="-1520319" y="-997253"/>
            <a:chExt cx="5688643" cy="4181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20319" y="-997253"/>
              <a:ext cx="5688643" cy="4181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62463" y="-409487"/>
            <a:ext cx="3061643" cy="2652148"/>
            <a:chOff x="13791926" y="-574362"/>
            <a:chExt cx="3061643" cy="26521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1926" y="-574362"/>
              <a:ext cx="3061643" cy="2652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79465" y="-724533"/>
            <a:ext cx="3413546" cy="3631432"/>
            <a:chOff x="7634482" y="-1277640"/>
            <a:chExt cx="3413546" cy="36314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620000">
              <a:off x="7634482" y="-1277640"/>
              <a:ext cx="3413546" cy="363143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650275" y="7565590"/>
            <a:ext cx="8027120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dirty="0">
                <a:solidFill>
                  <a:srgbClr val="C3A84F"/>
                </a:solidFill>
                <a:latin typeface="Mapo금빛나루" panose="02000500000000000000" pitchFamily="50" charset="-127"/>
                <a:ea typeface="Mapo금빛나루" panose="02000500000000000000" pitchFamily="50" charset="-127"/>
                <a:cs typeface="Courier New" pitchFamily="34" charset="0"/>
              </a:rPr>
              <a:t>21800624 </a:t>
            </a:r>
            <a:r>
              <a:rPr lang="ko-KR" altLang="en-US" sz="3200" dirty="0">
                <a:solidFill>
                  <a:srgbClr val="C3A84F"/>
                </a:solidFill>
                <a:latin typeface="Mapo금빛나루" panose="02000500000000000000" pitchFamily="50" charset="-127"/>
                <a:ea typeface="Mapo금빛나루" panose="02000500000000000000" pitchFamily="50" charset="-127"/>
                <a:cs typeface="Courier New" pitchFamily="34" charset="0"/>
              </a:rPr>
              <a:t>장빛나</a:t>
            </a:r>
            <a:endParaRPr lang="en-US" altLang="ko-KR" sz="3200" dirty="0">
              <a:solidFill>
                <a:srgbClr val="C3A84F"/>
              </a:solidFill>
              <a:latin typeface="Mapo금빛나루" panose="02000500000000000000" pitchFamily="50" charset="-127"/>
              <a:ea typeface="Mapo금빛나루" panose="02000500000000000000" pitchFamily="50" charset="-127"/>
              <a:cs typeface="Courier New" pitchFamily="34" charset="0"/>
            </a:endParaRPr>
          </a:p>
          <a:p>
            <a:pPr algn="ctr"/>
            <a:r>
              <a:rPr lang="en-US" sz="3200" dirty="0">
                <a:solidFill>
                  <a:srgbClr val="C3A84F"/>
                </a:solidFill>
                <a:latin typeface="Mapo금빛나루" panose="02000500000000000000" pitchFamily="50" charset="-127"/>
                <a:ea typeface="Mapo금빛나루" panose="02000500000000000000" pitchFamily="50" charset="-127"/>
                <a:cs typeface="Courier New" pitchFamily="34" charset="0"/>
              </a:rPr>
              <a:t>21900255 </a:t>
            </a:r>
            <a:r>
              <a:rPr lang="ko-KR" altLang="en-US" sz="3200" dirty="0">
                <a:solidFill>
                  <a:srgbClr val="C3A84F"/>
                </a:solidFill>
                <a:latin typeface="Mapo금빛나루" panose="02000500000000000000" pitchFamily="50" charset="-127"/>
                <a:ea typeface="Mapo금빛나루" panose="02000500000000000000" pitchFamily="50" charset="-127"/>
                <a:cs typeface="Courier New" pitchFamily="34" charset="0"/>
              </a:rPr>
              <a:t>문지현</a:t>
            </a:r>
            <a:endParaRPr lang="en-US" altLang="ko-KR" sz="3200" dirty="0">
              <a:solidFill>
                <a:srgbClr val="C3A84F"/>
              </a:solidFill>
              <a:latin typeface="Mapo금빛나루" panose="02000500000000000000" pitchFamily="50" charset="-127"/>
              <a:ea typeface="Mapo금빛나루" panose="02000500000000000000" pitchFamily="50" charset="-127"/>
              <a:cs typeface="Courier New" pitchFamily="34" charset="0"/>
            </a:endParaRPr>
          </a:p>
          <a:p>
            <a:pPr algn="ctr"/>
            <a:r>
              <a:rPr lang="en-US" sz="3200" dirty="0">
                <a:solidFill>
                  <a:srgbClr val="C3A84F"/>
                </a:solidFill>
                <a:latin typeface="Mapo금빛나루" panose="02000500000000000000" pitchFamily="50" charset="-127"/>
                <a:ea typeface="Mapo금빛나루" panose="02000500000000000000" pitchFamily="50" charset="-127"/>
                <a:cs typeface="Courier New" pitchFamily="34" charset="0"/>
              </a:rPr>
              <a:t>22000403 </a:t>
            </a:r>
            <a:r>
              <a:rPr lang="ko-KR" altLang="en-US" sz="3200" dirty="0" err="1">
                <a:solidFill>
                  <a:srgbClr val="C3A84F"/>
                </a:solidFill>
                <a:latin typeface="Mapo금빛나루" panose="02000500000000000000" pitchFamily="50" charset="-127"/>
                <a:ea typeface="Mapo금빛나루" panose="02000500000000000000" pitchFamily="50" charset="-127"/>
                <a:cs typeface="Courier New" pitchFamily="34" charset="0"/>
              </a:rPr>
              <a:t>안준혁</a:t>
            </a:r>
            <a:endParaRPr lang="en-US" sz="2400" dirty="0">
              <a:latin typeface="Mapo금빛나루" panose="02000500000000000000" pitchFamily="50" charset="-127"/>
              <a:ea typeface="Mapo금빛나루" panose="02000500000000000000" pitchFamily="50" charset="-127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B2035C6B-04A7-49EF-AD77-DFC952D36B61}"/>
              </a:ext>
            </a:extLst>
          </p:cNvPr>
          <p:cNvSpPr txBox="1"/>
          <p:nvPr/>
        </p:nvSpPr>
        <p:spPr>
          <a:xfrm>
            <a:off x="7743921" y="5438997"/>
            <a:ext cx="8059328" cy="14961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1700" kern="0" spc="-1700" dirty="0">
                <a:solidFill>
                  <a:srgbClr val="C3A84F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경기</a:t>
            </a:r>
            <a:r>
              <a:rPr lang="ko-KR" altLang="en-US" sz="11700" kern="0" spc="-17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력</a:t>
            </a:r>
            <a:r>
              <a:rPr lang="ko-KR" altLang="en-US" sz="11700" kern="0" spc="-1700" dirty="0">
                <a:solidFill>
                  <a:srgbClr val="C3A84F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 예측</a:t>
            </a:r>
            <a:endParaRPr lang="en-US" sz="11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1E5D5CAB-C705-4FD0-8BFD-87FCCC142026}"/>
              </a:ext>
            </a:extLst>
          </p:cNvPr>
          <p:cNvGrpSpPr/>
          <p:nvPr/>
        </p:nvGrpSpPr>
        <p:grpSpPr>
          <a:xfrm>
            <a:off x="10446600" y="-1970901"/>
            <a:ext cx="5688643" cy="4181153"/>
            <a:chOff x="9647599" y="-4299765"/>
            <a:chExt cx="5688643" cy="4181153"/>
          </a:xfrm>
        </p:grpSpPr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53ECFD8A-EFD5-4763-A718-4C8CA5E7F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420000">
              <a:off x="9647599" y="-4299765"/>
              <a:ext cx="5688643" cy="4181153"/>
            </a:xfrm>
            <a:prstGeom prst="rect">
              <a:avLst/>
            </a:prstGeom>
          </p:spPr>
        </p:pic>
      </p:grpSp>
      <p:sp>
        <p:nvSpPr>
          <p:cNvPr id="30" name="Object 31">
            <a:extLst>
              <a:ext uri="{FF2B5EF4-FFF2-40B4-BE49-F238E27FC236}">
                <a16:creationId xmlns:a16="http://schemas.microsoft.com/office/drawing/2014/main" id="{98E37BDC-6034-4327-962B-7521EA72553F}"/>
              </a:ext>
            </a:extLst>
          </p:cNvPr>
          <p:cNvSpPr txBox="1"/>
          <p:nvPr/>
        </p:nvSpPr>
        <p:spPr>
          <a:xfrm>
            <a:off x="5129297" y="7093785"/>
            <a:ext cx="8027120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dirty="0">
                <a:solidFill>
                  <a:srgbClr val="ECE9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2020-2 </a:t>
            </a:r>
            <a:r>
              <a:rPr lang="ko-KR" altLang="en-US" sz="2800" dirty="0">
                <a:solidFill>
                  <a:srgbClr val="ECE9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</a:t>
            </a:r>
            <a:r>
              <a:rPr lang="en-US" altLang="ko-KR" sz="2800" dirty="0">
                <a:solidFill>
                  <a:srgbClr val="ECE9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800" dirty="0">
                <a:solidFill>
                  <a:srgbClr val="ECE9E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 최종보고서</a:t>
            </a:r>
            <a:endParaRPr lang="en-US" sz="2800" dirty="0">
              <a:solidFill>
                <a:srgbClr val="ECE9E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 descr="축구, 실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35897D97-865F-45DE-8C14-3F6CF1088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82" y="6555950"/>
            <a:ext cx="2925559" cy="3265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"/>
    </mc:Choice>
    <mc:Fallback xmlns="">
      <p:transition spd="slow" advTm="28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0200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4.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사용한 알고리즘 </a:t>
            </a:r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/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모델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676400" y="3194851"/>
            <a:ext cx="5181600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210E0C-C0CC-408F-985F-A6E40746100E}"/>
              </a:ext>
            </a:extLst>
          </p:cNvPr>
          <p:cNvGrpSpPr/>
          <p:nvPr/>
        </p:nvGrpSpPr>
        <p:grpSpPr>
          <a:xfrm>
            <a:off x="10287000" y="4838700"/>
            <a:ext cx="6944502" cy="5268060"/>
            <a:chOff x="8390455" y="2373230"/>
            <a:chExt cx="6944502" cy="75008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09A94DA-BC50-4F5E-AF76-90B032B98213}"/>
                </a:ext>
              </a:extLst>
            </p:cNvPr>
            <p:cNvSpPr/>
            <p:nvPr/>
          </p:nvSpPr>
          <p:spPr>
            <a:xfrm>
              <a:off x="8390455" y="2373230"/>
              <a:ext cx="6849545" cy="7342266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45DD9BB-8C67-4EA2-85A0-781E42727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664" y="2582775"/>
              <a:ext cx="6768293" cy="7291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Object 12">
            <a:extLst>
              <a:ext uri="{FF2B5EF4-FFF2-40B4-BE49-F238E27FC236}">
                <a16:creationId xmlns:a16="http://schemas.microsoft.com/office/drawing/2014/main" id="{E03D2788-A162-42AC-822F-01CAD8C33FD7}"/>
              </a:ext>
            </a:extLst>
          </p:cNvPr>
          <p:cNvSpPr txBox="1"/>
          <p:nvPr/>
        </p:nvSpPr>
        <p:spPr>
          <a:xfrm>
            <a:off x="1927259" y="3352070"/>
            <a:ext cx="13160341" cy="1196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6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Ⅰ. SVM </a:t>
            </a:r>
            <a:r>
              <a:rPr lang="en-US" altLang="ko-KR" sz="28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(support vector machine)</a:t>
            </a:r>
            <a:endParaRPr lang="en-US" altLang="ko-KR" sz="6600" b="1" kern="0" spc="-100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7263E7-7555-437F-9C76-F60B0B482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264" y="4838700"/>
            <a:ext cx="706853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3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78DBD5-70C6-4F3F-8362-789E234BE26F}"/>
              </a:ext>
            </a:extLst>
          </p:cNvPr>
          <p:cNvSpPr/>
          <p:nvPr/>
        </p:nvSpPr>
        <p:spPr>
          <a:xfrm>
            <a:off x="10461504" y="4516050"/>
            <a:ext cx="7735456" cy="5148913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763341" y="3194851"/>
            <a:ext cx="4866059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2">
            <a:extLst>
              <a:ext uri="{FF2B5EF4-FFF2-40B4-BE49-F238E27FC236}">
                <a16:creationId xmlns:a16="http://schemas.microsoft.com/office/drawing/2014/main" id="{E03D2788-A162-42AC-822F-01CAD8C33FD7}"/>
              </a:ext>
            </a:extLst>
          </p:cNvPr>
          <p:cNvSpPr txBox="1"/>
          <p:nvPr/>
        </p:nvSpPr>
        <p:spPr>
          <a:xfrm>
            <a:off x="1901328" y="3260973"/>
            <a:ext cx="11916443" cy="9280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6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Ⅱ. </a:t>
            </a:r>
            <a:r>
              <a:rPr lang="ko-KR" altLang="en-US" sz="66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로지스틱 회귀</a:t>
            </a:r>
            <a:r>
              <a:rPr lang="en-US" altLang="ko-KR" sz="32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(Logistic Regression)</a:t>
            </a:r>
            <a:endParaRPr lang="en-US" altLang="ko-KR" sz="40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E642B-D653-4BF5-BBD2-3A8BEF819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522" y="4516050"/>
            <a:ext cx="7735456" cy="514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5B9664B-DB56-49C0-B85E-C5B687844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30" y="4516050"/>
            <a:ext cx="10108992" cy="2343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92BDC5-2E1F-473A-A00C-BEAE8759A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60" y="7178250"/>
            <a:ext cx="10108991" cy="1876687"/>
          </a:xfrm>
          <a:prstGeom prst="rect">
            <a:avLst/>
          </a:prstGeom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6BD6CC39-CC70-4F94-811C-8E3A9E7E5363}"/>
              </a:ext>
            </a:extLst>
          </p:cNvPr>
          <p:cNvSpPr txBox="1"/>
          <p:nvPr/>
        </p:nvSpPr>
        <p:spPr>
          <a:xfrm>
            <a:off x="1600200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4.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사용한 알고리즘 </a:t>
            </a:r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/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모델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BB009D-8ACD-401E-A867-EFCC1AEB3D3F}"/>
              </a:ext>
            </a:extLst>
          </p:cNvPr>
          <p:cNvCxnSpPr>
            <a:cxnSpLocks/>
          </p:cNvCxnSpPr>
          <p:nvPr/>
        </p:nvCxnSpPr>
        <p:spPr>
          <a:xfrm>
            <a:off x="1676400" y="3194851"/>
            <a:ext cx="5181600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50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763341" y="3194851"/>
            <a:ext cx="4866059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2">
            <a:extLst>
              <a:ext uri="{FF2B5EF4-FFF2-40B4-BE49-F238E27FC236}">
                <a16:creationId xmlns:a16="http://schemas.microsoft.com/office/drawing/2014/main" id="{E03D2788-A162-42AC-822F-01CAD8C33FD7}"/>
              </a:ext>
            </a:extLst>
          </p:cNvPr>
          <p:cNvSpPr txBox="1"/>
          <p:nvPr/>
        </p:nvSpPr>
        <p:spPr>
          <a:xfrm>
            <a:off x="1905000" y="3238500"/>
            <a:ext cx="11992643" cy="9280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6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Ⅲ. </a:t>
            </a:r>
            <a:r>
              <a:rPr lang="en-US" altLang="ko-KR" sz="44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K-</a:t>
            </a:r>
            <a:r>
              <a:rPr lang="ko-KR" altLang="en-US" sz="44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최근접 이웃 알고리즘 </a:t>
            </a:r>
            <a:r>
              <a:rPr lang="en-US" altLang="ko-KR" sz="28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(K-Nearest Neighbor)</a:t>
            </a:r>
            <a:endParaRPr lang="en-US" altLang="ko-KR" sz="40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5D040D-E748-4725-BA21-280368F0CEA5}"/>
              </a:ext>
            </a:extLst>
          </p:cNvPr>
          <p:cNvGrpSpPr/>
          <p:nvPr/>
        </p:nvGrpSpPr>
        <p:grpSpPr>
          <a:xfrm>
            <a:off x="10452683" y="4517057"/>
            <a:ext cx="6889919" cy="5374948"/>
            <a:chOff x="10329873" y="3051811"/>
            <a:chExt cx="5777570" cy="51489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78DBD5-70C6-4F3F-8362-789E234BE26F}"/>
                </a:ext>
              </a:extLst>
            </p:cNvPr>
            <p:cNvSpPr/>
            <p:nvPr/>
          </p:nvSpPr>
          <p:spPr>
            <a:xfrm>
              <a:off x="10329873" y="3051811"/>
              <a:ext cx="5777570" cy="5148913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7E33FC6-93B9-4FE6-B395-E36688720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9630" y="3216281"/>
              <a:ext cx="5123468" cy="4634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E2EE47B-4977-4EC3-9C72-0FFF90D32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442" y="4517058"/>
            <a:ext cx="7563906" cy="5368596"/>
          </a:xfrm>
          <a:prstGeom prst="rect">
            <a:avLst/>
          </a:prstGeom>
        </p:spPr>
      </p:pic>
      <p:sp>
        <p:nvSpPr>
          <p:cNvPr id="16" name="Object 12">
            <a:extLst>
              <a:ext uri="{FF2B5EF4-FFF2-40B4-BE49-F238E27FC236}">
                <a16:creationId xmlns:a16="http://schemas.microsoft.com/office/drawing/2014/main" id="{53755CD7-8349-45F0-85C8-3D0AAA103ADF}"/>
              </a:ext>
            </a:extLst>
          </p:cNvPr>
          <p:cNvSpPr txBox="1"/>
          <p:nvPr/>
        </p:nvSpPr>
        <p:spPr>
          <a:xfrm>
            <a:off x="1600200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4.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사용한 알고리즘 </a:t>
            </a:r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/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모델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04D1B5-FDF5-48AD-8172-F100261605D5}"/>
              </a:ext>
            </a:extLst>
          </p:cNvPr>
          <p:cNvCxnSpPr>
            <a:cxnSpLocks/>
          </p:cNvCxnSpPr>
          <p:nvPr/>
        </p:nvCxnSpPr>
        <p:spPr>
          <a:xfrm>
            <a:off x="1676400" y="3194851"/>
            <a:ext cx="5181600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3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763341" y="3194851"/>
            <a:ext cx="4866059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2">
            <a:extLst>
              <a:ext uri="{FF2B5EF4-FFF2-40B4-BE49-F238E27FC236}">
                <a16:creationId xmlns:a16="http://schemas.microsoft.com/office/drawing/2014/main" id="{E03D2788-A162-42AC-822F-01CAD8C33FD7}"/>
              </a:ext>
            </a:extLst>
          </p:cNvPr>
          <p:cNvSpPr txBox="1"/>
          <p:nvPr/>
        </p:nvSpPr>
        <p:spPr>
          <a:xfrm>
            <a:off x="1752600" y="3238500"/>
            <a:ext cx="11811000" cy="9280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6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Ⅳ. </a:t>
            </a:r>
            <a:r>
              <a:rPr lang="ko-KR" altLang="en-US" sz="54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나이브</a:t>
            </a:r>
            <a:r>
              <a:rPr lang="ko-KR" altLang="en-US" sz="54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 </a:t>
            </a:r>
            <a:r>
              <a:rPr lang="ko-KR" altLang="en-US" sz="5400" b="1" kern="0" spc="-100" dirty="0" err="1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베이즈</a:t>
            </a:r>
            <a:r>
              <a:rPr lang="ko-KR" altLang="en-US" sz="54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 분류</a:t>
            </a:r>
            <a:r>
              <a:rPr lang="en-US" altLang="ko-KR" sz="32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(Naïve Bayes)</a:t>
            </a:r>
            <a:endParaRPr lang="en-US" altLang="ko-KR" sz="40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DBCD84-34E0-4D4C-98B9-72B8EFA92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064" y="8074039"/>
            <a:ext cx="7374177" cy="17508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55345D-DA18-47CA-9273-27E262CAF241}"/>
              </a:ext>
            </a:extLst>
          </p:cNvPr>
          <p:cNvSpPr txBox="1"/>
          <p:nvPr/>
        </p:nvSpPr>
        <p:spPr>
          <a:xfrm>
            <a:off x="10052129" y="9854018"/>
            <a:ext cx="766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(posterior : 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사후 확률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prior : 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사전확률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likelihood : 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우도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evidence : </a:t>
            </a: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관찰값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2F7D01-5644-460D-A03B-88B93AFCF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25" y="8098648"/>
            <a:ext cx="9424350" cy="17262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8AE74F-0984-4B48-8786-FF3031791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370" y="4354040"/>
            <a:ext cx="10345594" cy="3648584"/>
          </a:xfrm>
          <a:prstGeom prst="rect">
            <a:avLst/>
          </a:prstGeom>
        </p:spPr>
      </p:pic>
      <p:sp>
        <p:nvSpPr>
          <p:cNvPr id="15" name="Object 12">
            <a:extLst>
              <a:ext uri="{FF2B5EF4-FFF2-40B4-BE49-F238E27FC236}">
                <a16:creationId xmlns:a16="http://schemas.microsoft.com/office/drawing/2014/main" id="{8706CB6F-BDD9-4B7D-A281-4A0F2F703258}"/>
              </a:ext>
            </a:extLst>
          </p:cNvPr>
          <p:cNvSpPr txBox="1"/>
          <p:nvPr/>
        </p:nvSpPr>
        <p:spPr>
          <a:xfrm>
            <a:off x="1600200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4.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사용한 알고리즘 </a:t>
            </a:r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/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모델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EFC45C-648E-4C15-A11C-F437D897CD8F}"/>
              </a:ext>
            </a:extLst>
          </p:cNvPr>
          <p:cNvCxnSpPr>
            <a:cxnSpLocks/>
          </p:cNvCxnSpPr>
          <p:nvPr/>
        </p:nvCxnSpPr>
        <p:spPr>
          <a:xfrm>
            <a:off x="1676400" y="3194851"/>
            <a:ext cx="5181600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66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8933A519-4F65-4593-87C7-1CEECADA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52" y="5073084"/>
            <a:ext cx="6872560" cy="482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763341" y="3194851"/>
            <a:ext cx="4866059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2">
            <a:extLst>
              <a:ext uri="{FF2B5EF4-FFF2-40B4-BE49-F238E27FC236}">
                <a16:creationId xmlns:a16="http://schemas.microsoft.com/office/drawing/2014/main" id="{E03D2788-A162-42AC-822F-01CAD8C33FD7}"/>
              </a:ext>
            </a:extLst>
          </p:cNvPr>
          <p:cNvSpPr txBox="1"/>
          <p:nvPr/>
        </p:nvSpPr>
        <p:spPr>
          <a:xfrm>
            <a:off x="2104357" y="3224893"/>
            <a:ext cx="7344443" cy="9280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6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Ⅴ. </a:t>
            </a:r>
            <a:r>
              <a:rPr lang="ko-KR" altLang="en-US" sz="60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결정 트리 학습법 </a:t>
            </a:r>
            <a:endParaRPr lang="en-US" altLang="ko-KR" sz="6000" b="1" kern="0" spc="-100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  <a:p>
            <a:pPr algn="just"/>
            <a:r>
              <a:rPr lang="en-US" altLang="ko-KR" sz="40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(Decision Tree)</a:t>
            </a:r>
            <a:endParaRPr lang="en-US" altLang="ko-KR" sz="40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209807-7E31-42F7-BE68-AF34C024F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3221" y="1777104"/>
            <a:ext cx="7882718" cy="8115857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F22933E1-54C1-4581-8739-C8E9FBD0CF6E}"/>
              </a:ext>
            </a:extLst>
          </p:cNvPr>
          <p:cNvSpPr txBox="1"/>
          <p:nvPr/>
        </p:nvSpPr>
        <p:spPr>
          <a:xfrm>
            <a:off x="1631985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4.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사용한 알고리즘 </a:t>
            </a:r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/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모델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882724-1DF9-466F-9623-EE26E5860FDE}"/>
              </a:ext>
            </a:extLst>
          </p:cNvPr>
          <p:cNvCxnSpPr>
            <a:cxnSpLocks/>
          </p:cNvCxnSpPr>
          <p:nvPr/>
        </p:nvCxnSpPr>
        <p:spPr>
          <a:xfrm>
            <a:off x="1676400" y="3194851"/>
            <a:ext cx="5181600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95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763341" y="3194851"/>
            <a:ext cx="4866059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2">
            <a:extLst>
              <a:ext uri="{FF2B5EF4-FFF2-40B4-BE49-F238E27FC236}">
                <a16:creationId xmlns:a16="http://schemas.microsoft.com/office/drawing/2014/main" id="{E03D2788-A162-42AC-822F-01CAD8C33FD7}"/>
              </a:ext>
            </a:extLst>
          </p:cNvPr>
          <p:cNvSpPr txBox="1"/>
          <p:nvPr/>
        </p:nvSpPr>
        <p:spPr>
          <a:xfrm>
            <a:off x="1981200" y="3238500"/>
            <a:ext cx="10087644" cy="9280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6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Ⅵ. </a:t>
            </a:r>
            <a:r>
              <a:rPr lang="ko-KR" altLang="en-US" sz="66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인공신경망</a:t>
            </a:r>
            <a:r>
              <a:rPr lang="en-US" altLang="ko-KR" sz="6600" b="1" kern="0" spc="-100" dirty="0">
                <a:solidFill>
                  <a:srgbClr val="6B6F6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(ANN)</a:t>
            </a:r>
            <a:endParaRPr lang="en-US" altLang="ko-KR" sz="4000" b="1" dirty="0">
              <a:solidFill>
                <a:srgbClr val="6B6F6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476050-4A25-4917-AD03-723DB3250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453" y="4329652"/>
            <a:ext cx="13345062" cy="5812968"/>
          </a:xfrm>
          <a:prstGeom prst="rect">
            <a:avLst/>
          </a:prstGeom>
        </p:spPr>
      </p:pic>
      <p:sp>
        <p:nvSpPr>
          <p:cNvPr id="15" name="Object 12">
            <a:extLst>
              <a:ext uri="{FF2B5EF4-FFF2-40B4-BE49-F238E27FC236}">
                <a16:creationId xmlns:a16="http://schemas.microsoft.com/office/drawing/2014/main" id="{A3180290-2691-4954-AB96-19F2D6AB8EB0}"/>
              </a:ext>
            </a:extLst>
          </p:cNvPr>
          <p:cNvSpPr txBox="1"/>
          <p:nvPr/>
        </p:nvSpPr>
        <p:spPr>
          <a:xfrm>
            <a:off x="1600200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4.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사용한 알고리즘 </a:t>
            </a:r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/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모델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B75D68A-0232-4E45-B7E6-3A68AE224CC3}"/>
              </a:ext>
            </a:extLst>
          </p:cNvPr>
          <p:cNvCxnSpPr>
            <a:cxnSpLocks/>
          </p:cNvCxnSpPr>
          <p:nvPr/>
        </p:nvCxnSpPr>
        <p:spPr>
          <a:xfrm>
            <a:off x="1676400" y="3194851"/>
            <a:ext cx="5181600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459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4546" y="2541275"/>
            <a:ext cx="10200059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5.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스포츠 경기 인공지능 승패 예측 시스템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645157" y="3194851"/>
            <a:ext cx="8337043" cy="6065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5BDFC261-3139-4E3D-B2E2-F1118C6B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26" y="3512536"/>
            <a:ext cx="11981315" cy="22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0C0E6CBB-A7BD-4FDD-817B-408E6D621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24" y="5902046"/>
            <a:ext cx="10516152" cy="40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07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7A5CCDD-980A-4CF4-990C-5788D558DABD}"/>
              </a:ext>
            </a:extLst>
          </p:cNvPr>
          <p:cNvSpPr txBox="1"/>
          <p:nvPr/>
        </p:nvSpPr>
        <p:spPr>
          <a:xfrm>
            <a:off x="10780199" y="4776922"/>
            <a:ext cx="6139802" cy="79315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베이스 구축 및 수집</a:t>
            </a:r>
            <a:endParaRPr lang="en-US" altLang="ko-KR" sz="4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96A4331F-E181-4D5D-A00B-080E958A1638}"/>
              </a:ext>
            </a:extLst>
          </p:cNvPr>
          <p:cNvSpPr txBox="1"/>
          <p:nvPr/>
        </p:nvSpPr>
        <p:spPr>
          <a:xfrm>
            <a:off x="10780199" y="6151880"/>
            <a:ext cx="6139802" cy="79315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전처리 과정</a:t>
            </a:r>
            <a:endParaRPr lang="en-US" altLang="ko-KR" sz="4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CE20A49-5242-47D0-857B-763935D44B9A}"/>
              </a:ext>
            </a:extLst>
          </p:cNvPr>
          <p:cNvSpPr txBox="1"/>
          <p:nvPr/>
        </p:nvSpPr>
        <p:spPr>
          <a:xfrm>
            <a:off x="10780199" y="7511743"/>
            <a:ext cx="6139802" cy="79315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모델링 및 승자 예측</a:t>
            </a:r>
            <a:endParaRPr lang="en-US" altLang="ko-KR" sz="4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C96A7D4A-720B-4A8C-9649-2A915EB21847}"/>
              </a:ext>
            </a:extLst>
          </p:cNvPr>
          <p:cNvSpPr txBox="1"/>
          <p:nvPr/>
        </p:nvSpPr>
        <p:spPr>
          <a:xfrm>
            <a:off x="8842328" y="4513583"/>
            <a:ext cx="1520872" cy="107643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b="1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KoPubWorld돋움체_Pro Bold" panose="00000800000000000000" pitchFamily="50" charset="-127"/>
              </a:rPr>
              <a:t>03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A63942-EF37-4D69-8DB2-5077EB394E9D}"/>
              </a:ext>
            </a:extLst>
          </p:cNvPr>
          <p:cNvCxnSpPr>
            <a:cxnSpLocks/>
          </p:cNvCxnSpPr>
          <p:nvPr/>
        </p:nvCxnSpPr>
        <p:spPr>
          <a:xfrm flipV="1">
            <a:off x="9813720" y="5056859"/>
            <a:ext cx="450494" cy="543841"/>
          </a:xfrm>
          <a:prstGeom prst="line">
            <a:avLst/>
          </a:prstGeom>
          <a:ln w="19050">
            <a:solidFill>
              <a:srgbClr val="23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15">
            <a:extLst>
              <a:ext uri="{FF2B5EF4-FFF2-40B4-BE49-F238E27FC236}">
                <a16:creationId xmlns:a16="http://schemas.microsoft.com/office/drawing/2014/main" id="{4ACE6596-29D2-420E-AA0E-83B727CC21CF}"/>
              </a:ext>
            </a:extLst>
          </p:cNvPr>
          <p:cNvSpPr txBox="1"/>
          <p:nvPr/>
        </p:nvSpPr>
        <p:spPr>
          <a:xfrm>
            <a:off x="8842328" y="5905500"/>
            <a:ext cx="1520872" cy="107643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b="1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KoPubWorld돋움체_Pro Bold" panose="00000800000000000000" pitchFamily="50" charset="-127"/>
              </a:rPr>
              <a:t>04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053E2E-E69A-4B68-9330-09396B8E3388}"/>
              </a:ext>
            </a:extLst>
          </p:cNvPr>
          <p:cNvCxnSpPr>
            <a:cxnSpLocks/>
          </p:cNvCxnSpPr>
          <p:nvPr/>
        </p:nvCxnSpPr>
        <p:spPr>
          <a:xfrm flipV="1">
            <a:off x="9836506" y="6446709"/>
            <a:ext cx="450494" cy="543841"/>
          </a:xfrm>
          <a:prstGeom prst="line">
            <a:avLst/>
          </a:prstGeom>
          <a:ln w="19050">
            <a:solidFill>
              <a:srgbClr val="23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15">
            <a:extLst>
              <a:ext uri="{FF2B5EF4-FFF2-40B4-BE49-F238E27FC236}">
                <a16:creationId xmlns:a16="http://schemas.microsoft.com/office/drawing/2014/main" id="{1E205CC5-5A49-433D-A715-F3AEA6B82EA2}"/>
              </a:ext>
            </a:extLst>
          </p:cNvPr>
          <p:cNvSpPr txBox="1"/>
          <p:nvPr/>
        </p:nvSpPr>
        <p:spPr>
          <a:xfrm>
            <a:off x="8842328" y="7277100"/>
            <a:ext cx="1520872" cy="107643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b="1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KoPubWorld돋움체_Pro Bold" panose="00000800000000000000" pitchFamily="50" charset="-127"/>
              </a:rPr>
              <a:t>05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110208-64E0-4F81-8A05-68195F97F50E}"/>
              </a:ext>
            </a:extLst>
          </p:cNvPr>
          <p:cNvCxnSpPr>
            <a:cxnSpLocks/>
          </p:cNvCxnSpPr>
          <p:nvPr/>
        </p:nvCxnSpPr>
        <p:spPr>
          <a:xfrm flipV="1">
            <a:off x="9813720" y="7809697"/>
            <a:ext cx="450494" cy="543841"/>
          </a:xfrm>
          <a:prstGeom prst="line">
            <a:avLst/>
          </a:prstGeom>
          <a:ln w="19050">
            <a:solidFill>
              <a:srgbClr val="23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8">
            <a:extLst>
              <a:ext uri="{FF2B5EF4-FFF2-40B4-BE49-F238E27FC236}">
                <a16:creationId xmlns:a16="http://schemas.microsoft.com/office/drawing/2014/main" id="{4AD85C3D-2B16-413C-8703-EC373FDF3F99}"/>
              </a:ext>
            </a:extLst>
          </p:cNvPr>
          <p:cNvSpPr txBox="1"/>
          <p:nvPr/>
        </p:nvSpPr>
        <p:spPr>
          <a:xfrm>
            <a:off x="822061" y="3969107"/>
            <a:ext cx="5559510" cy="223890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100" kern="0" spc="-900" dirty="0">
                <a:solidFill>
                  <a:srgbClr val="233E4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Index</a:t>
            </a:r>
            <a:r>
              <a:rPr lang="en-US" sz="13100" kern="0" spc="-9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093DDEC-9462-431D-B051-F12DC59057B6}"/>
              </a:ext>
            </a:extLst>
          </p:cNvPr>
          <p:cNvCxnSpPr>
            <a:cxnSpLocks/>
          </p:cNvCxnSpPr>
          <p:nvPr/>
        </p:nvCxnSpPr>
        <p:spPr>
          <a:xfrm>
            <a:off x="7110871" y="1996647"/>
            <a:ext cx="0" cy="8351106"/>
          </a:xfrm>
          <a:prstGeom prst="line">
            <a:avLst/>
          </a:prstGeom>
          <a:ln w="38100">
            <a:solidFill>
              <a:srgbClr val="A0A9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2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8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89440" y="3230548"/>
            <a:ext cx="12388597" cy="3189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40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베이스 </a:t>
            </a:r>
            <a:endParaRPr lang="en-US" altLang="ko-KR" sz="14000" kern="0" spc="-1300" dirty="0">
              <a:solidFill>
                <a:srgbClr val="233E4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구축 </a:t>
            </a:r>
            <a:r>
              <a:rPr lang="ko-KR" altLang="en-US" sz="14000" kern="0" spc="-1300" dirty="0">
                <a:solidFill>
                  <a:srgbClr val="C3A8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및</a:t>
            </a:r>
            <a:r>
              <a:rPr lang="ko-KR" altLang="en-US" sz="140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수집</a:t>
            </a:r>
            <a:endParaRPr lang="en-US" sz="140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56148" y="414524"/>
            <a:ext cx="2294519" cy="183337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700" kern="0" spc="-5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03</a:t>
            </a:r>
            <a:endParaRPr lang="en-US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947791" y="1440994"/>
            <a:ext cx="3251073" cy="3500483"/>
            <a:chOff x="11531727" y="3842588"/>
            <a:chExt cx="1616400" cy="17404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31727" y="3842588"/>
              <a:ext cx="1616400" cy="1740404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2E6F5319-A361-4AC3-B511-9DEF689929B0}"/>
              </a:ext>
            </a:extLst>
          </p:cNvPr>
          <p:cNvSpPr txBox="1"/>
          <p:nvPr/>
        </p:nvSpPr>
        <p:spPr>
          <a:xfrm>
            <a:off x="737333" y="553789"/>
            <a:ext cx="4026075" cy="6291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EPL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경기력 예측</a:t>
            </a:r>
            <a:endParaRPr 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686479B-8EA0-4E1A-B250-B9C51F982D00}"/>
              </a:ext>
            </a:extLst>
          </p:cNvPr>
          <p:cNvSpPr txBox="1"/>
          <p:nvPr/>
        </p:nvSpPr>
        <p:spPr>
          <a:xfrm>
            <a:off x="3686972" y="654175"/>
            <a:ext cx="378062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 dirty="0">
                <a:solidFill>
                  <a:srgbClr val="233E4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England Premier League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DCD989-25F1-4D72-A00A-BDA6BA41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7" y="5724403"/>
            <a:ext cx="3971381" cy="375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축구, 실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42D585EE-6496-437E-92FF-93FE4086A2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03" y="8306623"/>
            <a:ext cx="912091" cy="10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60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3341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4. Feature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설명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763341" y="3194851"/>
            <a:ext cx="3265859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12">
            <a:extLst>
              <a:ext uri="{FF2B5EF4-FFF2-40B4-BE49-F238E27FC236}">
                <a16:creationId xmlns:a16="http://schemas.microsoft.com/office/drawing/2014/main" id="{A10076FD-85A2-40A3-BC0F-0CC8D58AFE4A}"/>
              </a:ext>
            </a:extLst>
          </p:cNvPr>
          <p:cNvSpPr txBox="1"/>
          <p:nvPr/>
        </p:nvSpPr>
        <p:spPr>
          <a:xfrm>
            <a:off x="1763341" y="3292746"/>
            <a:ext cx="6376208" cy="86087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Feature 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총 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21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개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8863932-8202-4B46-A497-0F3CB42A6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1280" y="3411656"/>
            <a:ext cx="5498383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Away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 </a:t>
            </a: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Feature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po당인리발전소" panose="02000500000000000000" pitchFamily="50" charset="-127"/>
              <a:ea typeface="Mapo당인리발전소" panose="02000500000000000000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FAG-Full time Away Goal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HAG-Half time Away Goal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ASC-Away Shooting Count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ASIP-Away Shooting In Post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AFC-Away Foul Count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ACC-Away </a:t>
            </a:r>
            <a:r>
              <a:rPr lang="en-US" altLang="ko-KR" sz="2800" dirty="0" err="1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Cornerkick</a:t>
            </a:r>
            <a:r>
              <a:rPr lang="en-US" altLang="ko-KR" sz="28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Count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AYC-Away Yellow Count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ARC-Away Red Count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61C35-6804-4C91-9BE1-C6B1425BFC37}"/>
              </a:ext>
            </a:extLst>
          </p:cNvPr>
          <p:cNvSpPr txBox="1"/>
          <p:nvPr/>
        </p:nvSpPr>
        <p:spPr>
          <a:xfrm>
            <a:off x="7319466" y="3411656"/>
            <a:ext cx="516227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Home </a:t>
            </a: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feature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po당인리발전소" panose="02000500000000000000" pitchFamily="50" charset="-127"/>
              <a:ea typeface="Mapo당인리발전소" panose="02000500000000000000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FHG-Full time Home Goal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HHG-Half time Home Goal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HSC-Home Shooting Count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HSIP-Home Shooting In Post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HFC-Home Foul Count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HCC-Home </a:t>
            </a:r>
            <a:r>
              <a:rPr kumimoji="0" lang="en-US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Cornerkick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Count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HYC-Home Yellow Count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HRC-Home Red Count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D21E9-F99F-477B-8442-9C82FE481134}"/>
              </a:ext>
            </a:extLst>
          </p:cNvPr>
          <p:cNvSpPr txBox="1"/>
          <p:nvPr/>
        </p:nvSpPr>
        <p:spPr>
          <a:xfrm>
            <a:off x="1624386" y="4153624"/>
            <a:ext cx="565191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Date 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경기일자 </a:t>
            </a: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(dd/mm/</a:t>
            </a:r>
            <a:r>
              <a:rPr lang="en-US" altLang="ko-KR" sz="2800" b="0" i="0" dirty="0" err="1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yy</a:t>
            </a: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rgbClr val="2929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FR: Full time record: </a:t>
            </a:r>
            <a:r>
              <a:rPr lang="ko-KR" altLang="en-US" sz="2800" i="0" dirty="0">
                <a:solidFill>
                  <a:srgbClr val="2929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경기 결과</a:t>
            </a:r>
            <a:r>
              <a:rPr lang="en-US" altLang="ko-KR" sz="2800" i="0" dirty="0">
                <a:solidFill>
                  <a:srgbClr val="2929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</a:t>
            </a:r>
            <a:br>
              <a:rPr lang="en-US" altLang="ko-KR" sz="2800" i="0" dirty="0">
                <a:solidFill>
                  <a:srgbClr val="2929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 = Home win / D = Draw / A = Away win)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HR: Half time record: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하프 타임 경기 결과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 = Home win / D = Draw / A = Away win)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Season: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시즌</a:t>
            </a:r>
            <a:endParaRPr lang="en-US" altLang="ko-KR" sz="2800" b="0" i="0" dirty="0">
              <a:solidFill>
                <a:srgbClr val="2929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ko-KR" altLang="en-US" sz="2800" b="0" i="0" dirty="0">
              <a:solidFill>
                <a:srgbClr val="2929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15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26591" y="-1533400"/>
            <a:ext cx="9027126" cy="6555950"/>
            <a:chOff x="-826591" y="-1533400"/>
            <a:chExt cx="9027126" cy="655595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26591" y="-1533400"/>
              <a:ext cx="9027126" cy="65559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22061" y="3969107"/>
            <a:ext cx="5559510" cy="223890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100" kern="0" spc="-900" dirty="0">
                <a:solidFill>
                  <a:srgbClr val="233E4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Index</a:t>
            </a:r>
            <a:r>
              <a:rPr lang="en-US" sz="13100" kern="0" spc="-9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855" y="5544276"/>
            <a:ext cx="6191519" cy="3499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600" dirty="0">
                <a:solidFill>
                  <a:srgbClr val="233E4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enter the con</a:t>
            </a:r>
            <a:r>
              <a:rPr lang="en-US" sz="2000" kern="0" spc="6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ten</a:t>
            </a:r>
            <a:r>
              <a:rPr lang="en-US" sz="2000" kern="0" spc="600" dirty="0">
                <a:solidFill>
                  <a:srgbClr val="233E4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ts</a:t>
            </a:r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709254" y="5128482"/>
            <a:ext cx="10831986" cy="28751"/>
            <a:chOff x="1709254" y="5128482"/>
            <a:chExt cx="10831986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09254" y="5128482"/>
              <a:ext cx="10831986" cy="287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37333" y="553789"/>
            <a:ext cx="4026075" cy="6291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EPL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경기력 예측</a:t>
            </a:r>
            <a:endParaRPr 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6972" y="654175"/>
            <a:ext cx="378062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 dirty="0">
                <a:solidFill>
                  <a:srgbClr val="233E4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England Premier League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4F138F0B-9570-4FE9-B603-82429F0F94AE}"/>
              </a:ext>
            </a:extLst>
          </p:cNvPr>
          <p:cNvSpPr txBox="1"/>
          <p:nvPr/>
        </p:nvSpPr>
        <p:spPr>
          <a:xfrm>
            <a:off x="10807852" y="2075265"/>
            <a:ext cx="4870545" cy="629187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및 배경</a:t>
            </a:r>
            <a:endParaRPr lang="en-US" sz="4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1B73BE19-912B-4928-98CB-BC8725F5BFAF}"/>
              </a:ext>
            </a:extLst>
          </p:cNvPr>
          <p:cNvSpPr txBox="1"/>
          <p:nvPr/>
        </p:nvSpPr>
        <p:spPr>
          <a:xfrm>
            <a:off x="10780199" y="3457692"/>
            <a:ext cx="6139802" cy="79315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선행 연구 소개</a:t>
            </a:r>
            <a:endParaRPr lang="en-US" sz="4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FC146342-66BC-4609-B8F6-9D2C40A788CC}"/>
              </a:ext>
            </a:extLst>
          </p:cNvPr>
          <p:cNvSpPr txBox="1"/>
          <p:nvPr/>
        </p:nvSpPr>
        <p:spPr>
          <a:xfrm>
            <a:off x="10780199" y="4776922"/>
            <a:ext cx="6139802" cy="79315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베이스 구축 및 수집</a:t>
            </a:r>
            <a:endParaRPr lang="en-US" altLang="ko-KR" sz="4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2A58BE36-BA87-417E-8687-A5DCE571A2A0}"/>
              </a:ext>
            </a:extLst>
          </p:cNvPr>
          <p:cNvSpPr txBox="1"/>
          <p:nvPr/>
        </p:nvSpPr>
        <p:spPr>
          <a:xfrm>
            <a:off x="10780199" y="6151880"/>
            <a:ext cx="6139802" cy="79315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전처리 과정</a:t>
            </a:r>
            <a:endParaRPr lang="en-US" altLang="ko-KR" sz="4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543EDEE3-5449-40A7-BF12-22349D319739}"/>
              </a:ext>
            </a:extLst>
          </p:cNvPr>
          <p:cNvSpPr txBox="1"/>
          <p:nvPr/>
        </p:nvSpPr>
        <p:spPr>
          <a:xfrm>
            <a:off x="10780199" y="7511743"/>
            <a:ext cx="6139802" cy="79315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모델링 및 승자 예측</a:t>
            </a:r>
            <a:endParaRPr lang="en-US" altLang="ko-KR" sz="4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CECAFA0D-2A70-4D4D-9366-21CD42B4C3C4}"/>
              </a:ext>
            </a:extLst>
          </p:cNvPr>
          <p:cNvSpPr txBox="1"/>
          <p:nvPr/>
        </p:nvSpPr>
        <p:spPr>
          <a:xfrm>
            <a:off x="8842328" y="1851640"/>
            <a:ext cx="1520872" cy="107643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b="1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KoPubWorld돋움체_Pro Bold" panose="00000800000000000000" pitchFamily="50" charset="-127"/>
              </a:rPr>
              <a:t>01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94C1FF-92B7-4387-A2AB-F4AF61960126}"/>
              </a:ext>
            </a:extLst>
          </p:cNvPr>
          <p:cNvCxnSpPr>
            <a:cxnSpLocks/>
          </p:cNvCxnSpPr>
          <p:nvPr/>
        </p:nvCxnSpPr>
        <p:spPr>
          <a:xfrm flipV="1">
            <a:off x="9813720" y="2389859"/>
            <a:ext cx="450494" cy="543841"/>
          </a:xfrm>
          <a:prstGeom prst="line">
            <a:avLst/>
          </a:prstGeom>
          <a:ln w="19050">
            <a:solidFill>
              <a:srgbClr val="23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15">
            <a:extLst>
              <a:ext uri="{FF2B5EF4-FFF2-40B4-BE49-F238E27FC236}">
                <a16:creationId xmlns:a16="http://schemas.microsoft.com/office/drawing/2014/main" id="{6F8093CC-E92B-48D2-896F-03521EB0871C}"/>
              </a:ext>
            </a:extLst>
          </p:cNvPr>
          <p:cNvSpPr txBox="1"/>
          <p:nvPr/>
        </p:nvSpPr>
        <p:spPr>
          <a:xfrm>
            <a:off x="8842328" y="3162300"/>
            <a:ext cx="1520872" cy="107643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b="1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KoPubWorld돋움체_Pro Bold" panose="00000800000000000000" pitchFamily="50" charset="-127"/>
              </a:rPr>
              <a:t>02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6E190C-3017-41C5-9CF4-F427C257A4F6}"/>
              </a:ext>
            </a:extLst>
          </p:cNvPr>
          <p:cNvCxnSpPr>
            <a:cxnSpLocks/>
          </p:cNvCxnSpPr>
          <p:nvPr/>
        </p:nvCxnSpPr>
        <p:spPr>
          <a:xfrm flipV="1">
            <a:off x="9862220" y="3761459"/>
            <a:ext cx="450494" cy="543841"/>
          </a:xfrm>
          <a:prstGeom prst="line">
            <a:avLst/>
          </a:prstGeom>
          <a:ln w="19050">
            <a:solidFill>
              <a:srgbClr val="23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15">
            <a:extLst>
              <a:ext uri="{FF2B5EF4-FFF2-40B4-BE49-F238E27FC236}">
                <a16:creationId xmlns:a16="http://schemas.microsoft.com/office/drawing/2014/main" id="{40BC286C-B047-4725-92AF-0193C460243C}"/>
              </a:ext>
            </a:extLst>
          </p:cNvPr>
          <p:cNvSpPr txBox="1"/>
          <p:nvPr/>
        </p:nvSpPr>
        <p:spPr>
          <a:xfrm>
            <a:off x="8842328" y="4513583"/>
            <a:ext cx="1520872" cy="107643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b="1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KoPubWorld돋움체_Pro Bold" panose="00000800000000000000" pitchFamily="50" charset="-127"/>
              </a:rPr>
              <a:t>03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2D36588-32A9-40B0-9C10-F89EBED21AD6}"/>
              </a:ext>
            </a:extLst>
          </p:cNvPr>
          <p:cNvCxnSpPr>
            <a:cxnSpLocks/>
          </p:cNvCxnSpPr>
          <p:nvPr/>
        </p:nvCxnSpPr>
        <p:spPr>
          <a:xfrm flipV="1">
            <a:off x="9813720" y="5056859"/>
            <a:ext cx="450494" cy="543841"/>
          </a:xfrm>
          <a:prstGeom prst="line">
            <a:avLst/>
          </a:prstGeom>
          <a:ln w="19050">
            <a:solidFill>
              <a:srgbClr val="23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15">
            <a:extLst>
              <a:ext uri="{FF2B5EF4-FFF2-40B4-BE49-F238E27FC236}">
                <a16:creationId xmlns:a16="http://schemas.microsoft.com/office/drawing/2014/main" id="{6AE2DC7A-A2F5-4860-8C03-20F75AEA1448}"/>
              </a:ext>
            </a:extLst>
          </p:cNvPr>
          <p:cNvSpPr txBox="1"/>
          <p:nvPr/>
        </p:nvSpPr>
        <p:spPr>
          <a:xfrm>
            <a:off x="8842328" y="5905500"/>
            <a:ext cx="1520872" cy="107643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b="1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KoPubWorld돋움체_Pro Bold" panose="00000800000000000000" pitchFamily="50" charset="-127"/>
              </a:rPr>
              <a:t>04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296185-BA00-4D9E-A060-343D841C01F7}"/>
              </a:ext>
            </a:extLst>
          </p:cNvPr>
          <p:cNvCxnSpPr>
            <a:cxnSpLocks/>
          </p:cNvCxnSpPr>
          <p:nvPr/>
        </p:nvCxnSpPr>
        <p:spPr>
          <a:xfrm flipV="1">
            <a:off x="9836506" y="6446709"/>
            <a:ext cx="450494" cy="543841"/>
          </a:xfrm>
          <a:prstGeom prst="line">
            <a:avLst/>
          </a:prstGeom>
          <a:ln w="19050">
            <a:solidFill>
              <a:srgbClr val="23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15">
            <a:extLst>
              <a:ext uri="{FF2B5EF4-FFF2-40B4-BE49-F238E27FC236}">
                <a16:creationId xmlns:a16="http://schemas.microsoft.com/office/drawing/2014/main" id="{76CB4FF2-14E7-41C6-9737-045147B9B62A}"/>
              </a:ext>
            </a:extLst>
          </p:cNvPr>
          <p:cNvSpPr txBox="1"/>
          <p:nvPr/>
        </p:nvSpPr>
        <p:spPr>
          <a:xfrm>
            <a:off x="8842328" y="7277100"/>
            <a:ext cx="1520872" cy="107643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b="1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KoPubWorld돋움체_Pro Bold" panose="00000800000000000000" pitchFamily="50" charset="-127"/>
              </a:rPr>
              <a:t>05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C016F58-0FC4-49F1-8F25-F0F1AA62355E}"/>
              </a:ext>
            </a:extLst>
          </p:cNvPr>
          <p:cNvCxnSpPr>
            <a:cxnSpLocks/>
          </p:cNvCxnSpPr>
          <p:nvPr/>
        </p:nvCxnSpPr>
        <p:spPr>
          <a:xfrm flipV="1">
            <a:off x="9813720" y="7809697"/>
            <a:ext cx="450494" cy="543841"/>
          </a:xfrm>
          <a:prstGeom prst="line">
            <a:avLst/>
          </a:prstGeom>
          <a:ln w="19050">
            <a:solidFill>
              <a:srgbClr val="23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09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0D1FA3-C86F-4C2D-8B54-AE947E68764C}"/>
              </a:ext>
            </a:extLst>
          </p:cNvPr>
          <p:cNvGrpSpPr/>
          <p:nvPr/>
        </p:nvGrpSpPr>
        <p:grpSpPr>
          <a:xfrm>
            <a:off x="181032" y="300389"/>
            <a:ext cx="1391843" cy="1195807"/>
            <a:chOff x="-66380" y="324297"/>
            <a:chExt cx="1981337" cy="17022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2684" y="324297"/>
              <a:ext cx="1702273" cy="1702273"/>
              <a:chOff x="1891870" y="1430806"/>
              <a:chExt cx="4020978" cy="402097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91870" y="1430806"/>
                <a:ext cx="4020978" cy="402097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66380" y="561392"/>
              <a:ext cx="1932207" cy="1403265"/>
              <a:chOff x="1782950" y="2117219"/>
              <a:chExt cx="4564111" cy="33146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20000">
                <a:off x="1782950" y="2117219"/>
                <a:ext cx="4564111" cy="3314686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778559" y="502269"/>
            <a:ext cx="6908241" cy="1019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베이스 구축 </a:t>
            </a:r>
            <a:r>
              <a:rPr lang="ko-KR" altLang="en-US" sz="5400" kern="0" spc="-800" dirty="0">
                <a:solidFill>
                  <a:srgbClr val="C3A8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및</a:t>
            </a:r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수집 </a:t>
            </a:r>
            <a:endParaRPr lang="en-US" sz="700" dirty="0">
              <a:solidFill>
                <a:srgbClr val="DBD1B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F0DAE335-0B64-4602-815D-1D27A7F9A12B}"/>
              </a:ext>
            </a:extLst>
          </p:cNvPr>
          <p:cNvSpPr txBox="1"/>
          <p:nvPr/>
        </p:nvSpPr>
        <p:spPr>
          <a:xfrm>
            <a:off x="5256657" y="2332604"/>
            <a:ext cx="7774685" cy="8222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kern="0" spc="-1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데이터 베이스</a:t>
            </a:r>
            <a:endParaRPr lang="en-US" sz="3200" dirty="0">
              <a:solidFill>
                <a:srgbClr val="ECE9E0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2E4A8E-A65F-43BD-8D85-EDC743782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40" y="3210263"/>
            <a:ext cx="16460499" cy="5138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541683-DB5B-4C92-964A-44B68F793B1D}"/>
              </a:ext>
            </a:extLst>
          </p:cNvPr>
          <p:cNvSpPr txBox="1"/>
          <p:nvPr/>
        </p:nvSpPr>
        <p:spPr>
          <a:xfrm>
            <a:off x="11462562" y="8352125"/>
            <a:ext cx="6008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>
                <a:solidFill>
                  <a:srgbClr val="C3A84F"/>
                </a:solidFill>
              </a:rPr>
              <a:t>www.premierleague.com/stats</a:t>
            </a:r>
          </a:p>
        </p:txBody>
      </p:sp>
    </p:spTree>
    <p:extLst>
      <p:ext uri="{BB962C8B-B14F-4D97-AF65-F5344CB8AC3E}">
        <p14:creationId xmlns:p14="http://schemas.microsoft.com/office/powerpoint/2010/main" val="3757170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3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0D1FA3-C86F-4C2D-8B54-AE947E68764C}"/>
              </a:ext>
            </a:extLst>
          </p:cNvPr>
          <p:cNvGrpSpPr/>
          <p:nvPr/>
        </p:nvGrpSpPr>
        <p:grpSpPr>
          <a:xfrm>
            <a:off x="181032" y="300389"/>
            <a:ext cx="1391843" cy="1195807"/>
            <a:chOff x="-66380" y="324297"/>
            <a:chExt cx="1981337" cy="17022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2684" y="324297"/>
              <a:ext cx="1702273" cy="1702273"/>
              <a:chOff x="1891870" y="1430806"/>
              <a:chExt cx="4020978" cy="402097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91870" y="1430806"/>
                <a:ext cx="4020978" cy="402097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66380" y="561392"/>
              <a:ext cx="1932207" cy="1403265"/>
              <a:chOff x="1782950" y="2117219"/>
              <a:chExt cx="4564111" cy="33146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20000">
                <a:off x="1782950" y="2117219"/>
                <a:ext cx="4564111" cy="3314686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778559" y="502269"/>
            <a:ext cx="6908241" cy="1019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베이스 구축 </a:t>
            </a:r>
            <a:r>
              <a:rPr lang="ko-KR" altLang="en-US" sz="5400" kern="0" spc="-800" dirty="0">
                <a:solidFill>
                  <a:srgbClr val="C3A8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및</a:t>
            </a:r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수집 </a:t>
            </a:r>
            <a:endParaRPr lang="en-US" sz="700" dirty="0">
              <a:solidFill>
                <a:srgbClr val="DBD1B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F0DAE335-0B64-4602-815D-1D27A7F9A12B}"/>
              </a:ext>
            </a:extLst>
          </p:cNvPr>
          <p:cNvSpPr txBox="1"/>
          <p:nvPr/>
        </p:nvSpPr>
        <p:spPr>
          <a:xfrm>
            <a:off x="5256657" y="2332604"/>
            <a:ext cx="7774685" cy="8222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kern="0" spc="-1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데이터 베이스</a:t>
            </a:r>
            <a:endParaRPr lang="en-US" sz="3200" dirty="0">
              <a:solidFill>
                <a:srgbClr val="ECE9E0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2E4A8E-A65F-43BD-8D85-EDC743782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40" y="3210263"/>
            <a:ext cx="16460499" cy="5138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541683-DB5B-4C92-964A-44B68F793B1D}"/>
              </a:ext>
            </a:extLst>
          </p:cNvPr>
          <p:cNvSpPr txBox="1"/>
          <p:nvPr/>
        </p:nvSpPr>
        <p:spPr>
          <a:xfrm>
            <a:off x="11462562" y="8352125"/>
            <a:ext cx="6008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>
                <a:solidFill>
                  <a:srgbClr val="C3A84F"/>
                </a:solidFill>
              </a:rPr>
              <a:t>www.premierleague.com/stats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A5D5F7-E4DD-4036-B68A-50F7C8F4FA0C}"/>
              </a:ext>
            </a:extLst>
          </p:cNvPr>
          <p:cNvSpPr/>
          <p:nvPr/>
        </p:nvSpPr>
        <p:spPr>
          <a:xfrm>
            <a:off x="1572875" y="3210263"/>
            <a:ext cx="2008525" cy="5138931"/>
          </a:xfrm>
          <a:prstGeom prst="rect">
            <a:avLst/>
          </a:prstGeom>
          <a:solidFill>
            <a:schemeClr val="bg1">
              <a:alpha val="53000"/>
            </a:schemeClr>
          </a:solidFill>
          <a:ln w="76200">
            <a:solidFill>
              <a:srgbClr val="33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366EC-353F-4276-A900-673B74F4990F}"/>
              </a:ext>
            </a:extLst>
          </p:cNvPr>
          <p:cNvSpPr txBox="1"/>
          <p:nvPr/>
        </p:nvSpPr>
        <p:spPr>
          <a:xfrm>
            <a:off x="1543308" y="4981991"/>
            <a:ext cx="2008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해당 경기의</a:t>
            </a:r>
            <a:endParaRPr lang="en-US" altLang="ko-KR" sz="2800" dirty="0">
              <a:solidFill>
                <a:srgbClr val="0050F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홈</a:t>
            </a:r>
            <a:r>
              <a:rPr lang="en-US" altLang="ko-KR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/ </a:t>
            </a:r>
            <a:r>
              <a:rPr lang="ko-KR" altLang="en-US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어웨이 팀</a:t>
            </a:r>
            <a:r>
              <a:rPr lang="en-US" altLang="ko-KR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390AD7-F067-4285-BE95-3A64B6AFE0E7}"/>
              </a:ext>
            </a:extLst>
          </p:cNvPr>
          <p:cNvSpPr/>
          <p:nvPr/>
        </p:nvSpPr>
        <p:spPr>
          <a:xfrm>
            <a:off x="3581398" y="3202643"/>
            <a:ext cx="2345133" cy="5138931"/>
          </a:xfrm>
          <a:prstGeom prst="rect">
            <a:avLst/>
          </a:prstGeom>
          <a:solidFill>
            <a:schemeClr val="bg1">
              <a:alpha val="53000"/>
            </a:schemeClr>
          </a:solidFill>
          <a:ln w="76200">
            <a:solidFill>
              <a:srgbClr val="33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00A23-0F22-423A-B1FF-48B8ED3A2E12}"/>
              </a:ext>
            </a:extLst>
          </p:cNvPr>
          <p:cNvSpPr txBox="1"/>
          <p:nvPr/>
        </p:nvSpPr>
        <p:spPr>
          <a:xfrm>
            <a:off x="3640531" y="498199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풀 타임</a:t>
            </a:r>
            <a:r>
              <a:rPr lang="en-US" altLang="ko-KR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/</a:t>
            </a:r>
          </a:p>
          <a:p>
            <a:pPr algn="ctr"/>
            <a:r>
              <a:rPr lang="en-US" altLang="ko-KR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하프 타임</a:t>
            </a:r>
            <a:endParaRPr lang="en-US" altLang="ko-KR" sz="2800" dirty="0">
              <a:solidFill>
                <a:srgbClr val="0050F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경기 결과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03FA5F-8BE8-4655-8B71-C1313D3272FD}"/>
              </a:ext>
            </a:extLst>
          </p:cNvPr>
          <p:cNvSpPr/>
          <p:nvPr/>
        </p:nvSpPr>
        <p:spPr>
          <a:xfrm>
            <a:off x="5985662" y="3210263"/>
            <a:ext cx="11523635" cy="5131311"/>
          </a:xfrm>
          <a:prstGeom prst="rect">
            <a:avLst/>
          </a:prstGeom>
          <a:solidFill>
            <a:schemeClr val="bg1">
              <a:alpha val="53000"/>
            </a:schemeClr>
          </a:solidFill>
          <a:ln w="76200">
            <a:solidFill>
              <a:srgbClr val="33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A3B98A-BCE5-4A10-A5C8-246D3EF2F5F1}"/>
              </a:ext>
            </a:extLst>
          </p:cNvPr>
          <p:cNvSpPr txBox="1"/>
          <p:nvPr/>
        </p:nvSpPr>
        <p:spPr>
          <a:xfrm>
            <a:off x="6044796" y="5241119"/>
            <a:ext cx="11233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홈</a:t>
            </a:r>
            <a:r>
              <a:rPr lang="en-US" altLang="ko-KR" sz="32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/</a:t>
            </a:r>
            <a:r>
              <a:rPr lang="ko-KR" altLang="en-US" sz="32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어웨이 팀의</a:t>
            </a:r>
            <a:endParaRPr lang="en-US" altLang="ko-KR" sz="3200" dirty="0">
              <a:solidFill>
                <a:srgbClr val="0050F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3200" dirty="0">
                <a:solidFill>
                  <a:srgbClr val="005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경기 속성 값</a:t>
            </a:r>
          </a:p>
        </p:txBody>
      </p:sp>
    </p:spTree>
    <p:extLst>
      <p:ext uri="{BB962C8B-B14F-4D97-AF65-F5344CB8AC3E}">
        <p14:creationId xmlns:p14="http://schemas.microsoft.com/office/powerpoint/2010/main" val="320403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0D1FA3-C86F-4C2D-8B54-AE947E68764C}"/>
              </a:ext>
            </a:extLst>
          </p:cNvPr>
          <p:cNvGrpSpPr/>
          <p:nvPr/>
        </p:nvGrpSpPr>
        <p:grpSpPr>
          <a:xfrm>
            <a:off x="181032" y="300389"/>
            <a:ext cx="1391843" cy="1195807"/>
            <a:chOff x="-66380" y="324297"/>
            <a:chExt cx="1981337" cy="17022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2684" y="324297"/>
              <a:ext cx="1702273" cy="1702273"/>
              <a:chOff x="1891870" y="1430806"/>
              <a:chExt cx="4020978" cy="402097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91870" y="1430806"/>
                <a:ext cx="4020978" cy="402097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66380" y="561392"/>
              <a:ext cx="1932207" cy="1403265"/>
              <a:chOff x="1782950" y="2117219"/>
              <a:chExt cx="4564111" cy="33146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20000">
                <a:off x="1782950" y="2117219"/>
                <a:ext cx="4564111" cy="3314686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778559" y="502269"/>
            <a:ext cx="6908241" cy="1019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베이스 구축 </a:t>
            </a:r>
            <a:r>
              <a:rPr lang="ko-KR" altLang="en-US" sz="5400" kern="0" spc="-800" dirty="0">
                <a:solidFill>
                  <a:srgbClr val="C3A8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및</a:t>
            </a:r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수집 </a:t>
            </a:r>
            <a:endParaRPr lang="en-US" sz="700" dirty="0">
              <a:solidFill>
                <a:srgbClr val="DBD1B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F0DAE335-0B64-4602-815D-1D27A7F9A12B}"/>
              </a:ext>
            </a:extLst>
          </p:cNvPr>
          <p:cNvSpPr txBox="1"/>
          <p:nvPr/>
        </p:nvSpPr>
        <p:spPr>
          <a:xfrm>
            <a:off x="5256657" y="2332604"/>
            <a:ext cx="7774685" cy="8222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kern="0" spc="-1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프리미어리그 공식 사이트</a:t>
            </a:r>
            <a:endParaRPr lang="en-US" altLang="ko-KR" sz="3200" dirty="0">
              <a:solidFill>
                <a:srgbClr val="ECE9E0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41683-DB5B-4C92-964A-44B68F793B1D}"/>
              </a:ext>
            </a:extLst>
          </p:cNvPr>
          <p:cNvSpPr txBox="1"/>
          <p:nvPr/>
        </p:nvSpPr>
        <p:spPr>
          <a:xfrm>
            <a:off x="11462562" y="8352125"/>
            <a:ext cx="6008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>
                <a:solidFill>
                  <a:srgbClr val="C3A84F"/>
                </a:solidFill>
              </a:rPr>
              <a:t>www.premierleague.com/stats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678B6-4D0E-4BBF-AC17-C329FB49A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241" y="3154810"/>
            <a:ext cx="10613346" cy="50448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8CC8C4-5FEF-4226-B638-627EC0494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979" y="3154810"/>
            <a:ext cx="7117697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0D1FA3-C86F-4C2D-8B54-AE947E68764C}"/>
              </a:ext>
            </a:extLst>
          </p:cNvPr>
          <p:cNvGrpSpPr/>
          <p:nvPr/>
        </p:nvGrpSpPr>
        <p:grpSpPr>
          <a:xfrm>
            <a:off x="181032" y="300389"/>
            <a:ext cx="1391843" cy="1195807"/>
            <a:chOff x="-66380" y="324297"/>
            <a:chExt cx="1981337" cy="17022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2684" y="324297"/>
              <a:ext cx="1702273" cy="1702273"/>
              <a:chOff x="1891870" y="1430806"/>
              <a:chExt cx="4020978" cy="402097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91870" y="1430806"/>
                <a:ext cx="4020978" cy="402097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66380" y="561392"/>
              <a:ext cx="1932207" cy="1403265"/>
              <a:chOff x="1782950" y="2117219"/>
              <a:chExt cx="4564111" cy="33146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20000">
                <a:off x="1782950" y="2117219"/>
                <a:ext cx="4564111" cy="3314686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778559" y="502269"/>
            <a:ext cx="6908241" cy="1019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베이스 구축 </a:t>
            </a:r>
            <a:r>
              <a:rPr lang="ko-KR" altLang="en-US" sz="5400" kern="0" spc="-800" dirty="0">
                <a:solidFill>
                  <a:srgbClr val="C3A8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및</a:t>
            </a:r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수집 </a:t>
            </a:r>
            <a:endParaRPr lang="en-US" sz="700" dirty="0">
              <a:solidFill>
                <a:srgbClr val="DBD1B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41683-DB5B-4C92-964A-44B68F793B1D}"/>
              </a:ext>
            </a:extLst>
          </p:cNvPr>
          <p:cNvSpPr txBox="1"/>
          <p:nvPr/>
        </p:nvSpPr>
        <p:spPr>
          <a:xfrm>
            <a:off x="6955604" y="8681028"/>
            <a:ext cx="9622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solidFill>
                  <a:srgbClr val="C3A84F"/>
                </a:solidFill>
              </a:rPr>
              <a:t>https://1xbet.whoscored.com/Regions/252/Tournaments/2/England-Premier-League</a:t>
            </a:r>
            <a:endParaRPr lang="ko-KR" altLang="en-US" sz="2400" dirty="0">
              <a:solidFill>
                <a:srgbClr val="C3A84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160C9-EFF2-406C-88AD-2D5A07602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216" y="3154811"/>
            <a:ext cx="6524171" cy="52991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9B2DE6-991A-4461-9FC4-062A4E262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818" y="3580962"/>
            <a:ext cx="7140559" cy="3551228"/>
          </a:xfrm>
          <a:prstGeom prst="rect">
            <a:avLst/>
          </a:prstGeom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7FDDA2A9-C074-4D8E-BEA1-CF84DABDAC19}"/>
              </a:ext>
            </a:extLst>
          </p:cNvPr>
          <p:cNvSpPr txBox="1"/>
          <p:nvPr/>
        </p:nvSpPr>
        <p:spPr>
          <a:xfrm>
            <a:off x="5256657" y="2332604"/>
            <a:ext cx="7774685" cy="8222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kern="0" spc="-100" dirty="0" err="1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후즈코어드닷컴</a:t>
            </a:r>
            <a:endParaRPr lang="en-US" sz="3200" dirty="0">
              <a:solidFill>
                <a:srgbClr val="ECE9E0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67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8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89440" y="3230548"/>
            <a:ext cx="12388597" cy="3189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40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</a:t>
            </a:r>
            <a:endParaRPr lang="en-US" altLang="ko-KR" sz="14000" kern="0" spc="-1300" dirty="0">
              <a:solidFill>
                <a:srgbClr val="233E4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0" kern="0" spc="-1300" dirty="0" err="1">
                <a:solidFill>
                  <a:srgbClr val="998B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</a:t>
            </a:r>
            <a:r>
              <a:rPr lang="ko-KR" altLang="en-US" sz="14000" kern="0" spc="-1300" dirty="0" err="1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처리</a:t>
            </a:r>
            <a:r>
              <a:rPr lang="en-US" altLang="ko-KR" sz="140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40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과정</a:t>
            </a:r>
            <a:endParaRPr lang="en-US" sz="140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56148" y="414524"/>
            <a:ext cx="2294519" cy="183337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700" kern="0" spc="-5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04</a:t>
            </a:r>
            <a:endParaRPr lang="en-US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947791" y="1440994"/>
            <a:ext cx="3251073" cy="3500483"/>
            <a:chOff x="11531727" y="3842588"/>
            <a:chExt cx="1616400" cy="17404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31727" y="3842588"/>
              <a:ext cx="1616400" cy="1740404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2E6F5319-A361-4AC3-B511-9DEF689929B0}"/>
              </a:ext>
            </a:extLst>
          </p:cNvPr>
          <p:cNvSpPr txBox="1"/>
          <p:nvPr/>
        </p:nvSpPr>
        <p:spPr>
          <a:xfrm>
            <a:off x="737333" y="553789"/>
            <a:ext cx="4026075" cy="6291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EPL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경기력 예측</a:t>
            </a:r>
            <a:endParaRPr 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686479B-8EA0-4E1A-B250-B9C51F982D00}"/>
              </a:ext>
            </a:extLst>
          </p:cNvPr>
          <p:cNvSpPr txBox="1"/>
          <p:nvPr/>
        </p:nvSpPr>
        <p:spPr>
          <a:xfrm>
            <a:off x="3686972" y="654175"/>
            <a:ext cx="378062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 dirty="0">
                <a:solidFill>
                  <a:srgbClr val="233E4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England Premier League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DCD989-25F1-4D72-A00A-BDA6BA41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7" y="5724403"/>
            <a:ext cx="3971381" cy="375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축구, 실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42D585EE-6496-437E-92FF-93FE4086A2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03" y="8306623"/>
            <a:ext cx="912091" cy="10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7155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1.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데이터 로딩 및 준비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pic>
        <p:nvPicPr>
          <p:cNvPr id="11266" name="Picture 2" descr="Image for post">
            <a:extLst>
              <a:ext uri="{FF2B5EF4-FFF2-40B4-BE49-F238E27FC236}">
                <a16:creationId xmlns:a16="http://schemas.microsoft.com/office/drawing/2014/main" id="{6BEF1555-160E-45AD-9BF6-CE9E7640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3" y="2303801"/>
            <a:ext cx="10242139" cy="142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3424585" y="4220844"/>
            <a:ext cx="44386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패키지 불러오기</a:t>
            </a:r>
            <a:endParaRPr lang="ko-KR" altLang="en-US" sz="4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8671B-74C7-469C-8C3D-489735564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163" y="5150678"/>
            <a:ext cx="10222851" cy="30245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2C85B24-8DD1-4B45-96F5-C012EF092696}"/>
              </a:ext>
            </a:extLst>
          </p:cNvPr>
          <p:cNvSpPr txBox="1"/>
          <p:nvPr/>
        </p:nvSpPr>
        <p:spPr>
          <a:xfrm>
            <a:off x="12683696" y="6362700"/>
            <a:ext cx="44386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0" i="0" dirty="0">
                <a:solidFill>
                  <a:srgbClr val="ECE9E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CSV </a:t>
            </a:r>
            <a:r>
              <a:rPr lang="ko-KR" altLang="en-US" sz="4400" b="0" i="0" dirty="0">
                <a:solidFill>
                  <a:srgbClr val="ECE9E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자료 안에서 심판 특성 제외</a:t>
            </a:r>
            <a:endParaRPr lang="ko-KR" altLang="en-US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1DCFFA-E979-4E9B-BF87-318DACEC5172}"/>
              </a:ext>
            </a:extLst>
          </p:cNvPr>
          <p:cNvCxnSpPr>
            <a:cxnSpLocks/>
          </p:cNvCxnSpPr>
          <p:nvPr/>
        </p:nvCxnSpPr>
        <p:spPr>
          <a:xfrm flipH="1">
            <a:off x="11047520" y="6896100"/>
            <a:ext cx="1636176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378E5E-EAC9-43E6-AA70-245D44F49770}"/>
              </a:ext>
            </a:extLst>
          </p:cNvPr>
          <p:cNvSpPr txBox="1"/>
          <p:nvPr/>
        </p:nvSpPr>
        <p:spPr>
          <a:xfrm>
            <a:off x="3424585" y="1286059"/>
            <a:ext cx="44386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분석 준비</a:t>
            </a:r>
            <a:endParaRPr lang="ko-KR" altLang="en-US" sz="4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2. 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데이터 파악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980354" y="215666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미리보기</a:t>
            </a:r>
            <a:endParaRPr lang="ko-KR" altLang="en-US" sz="4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E1B93F-A467-40A0-A980-B40AB7361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354" y="952500"/>
            <a:ext cx="9812265" cy="3255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561E71-905E-423D-AEC5-EBE101A27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744" y="5295900"/>
            <a:ext cx="9756875" cy="38255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35075F-0ACA-4E4D-B036-976CC6961363}"/>
              </a:ext>
            </a:extLst>
          </p:cNvPr>
          <p:cNvSpPr txBox="1"/>
          <p:nvPr/>
        </p:nvSpPr>
        <p:spPr>
          <a:xfrm>
            <a:off x="1035745" y="4481907"/>
            <a:ext cx="9756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통계</a:t>
            </a:r>
            <a:r>
              <a:rPr lang="en-US" altLang="ko-KR" sz="40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평균</a:t>
            </a:r>
            <a:r>
              <a:rPr lang="en-US" altLang="ko-KR" sz="40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표준편차 등</a:t>
            </a:r>
            <a:r>
              <a:rPr lang="en-US" altLang="ko-KR" sz="4000" b="0" i="0" dirty="0"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1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marL="742950" indent="-742950" algn="r">
              <a:buAutoNum type="arabicPeriod" startAt="3"/>
            </a:pP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분석 준비 </a:t>
            </a:r>
            <a:r>
              <a:rPr lang="en-US" altLang="ko-KR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: </a:t>
            </a:r>
          </a:p>
          <a:p>
            <a:pPr algn="r"/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데이터 결측 처리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980354" y="372240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Isnull</a:t>
            </a:r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()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2387934" y="3496274"/>
            <a:ext cx="443865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결측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(NULL)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 들어간 정보가 있는 행을 찾음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NULL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 없음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0751758" y="4029674"/>
            <a:ext cx="1636176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28DA601-9F50-4BC5-B479-054559EC9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75" y="1266596"/>
            <a:ext cx="9819888" cy="741235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408572-3C92-4EC8-AA58-300B22999A40}"/>
              </a:ext>
            </a:extLst>
          </p:cNvPr>
          <p:cNvCxnSpPr>
            <a:cxnSpLocks/>
          </p:cNvCxnSpPr>
          <p:nvPr/>
        </p:nvCxnSpPr>
        <p:spPr>
          <a:xfrm flipV="1">
            <a:off x="14560367" y="5837617"/>
            <a:ext cx="0" cy="1389926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5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데이터 시각화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232285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패키지 불러오기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12273" y="3496274"/>
            <a:ext cx="44386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각 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Feature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막대그래프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</a:p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히스토그램으로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시각화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8D1C531-FEC5-4F31-BA49-2613DF75A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43" y="970884"/>
            <a:ext cx="10267991" cy="1372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3A2469-B6D5-4EE8-A6E3-4BE46450C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418" y="3199534"/>
            <a:ext cx="10100486" cy="1935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0C5BE4-32D9-41E8-8EE1-751907EAC029}"/>
              </a:ext>
            </a:extLst>
          </p:cNvPr>
          <p:cNvSpPr txBox="1"/>
          <p:nvPr/>
        </p:nvSpPr>
        <p:spPr>
          <a:xfrm>
            <a:off x="1142363" y="2476500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막대그래프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0C4B3F-48B4-4250-B7B1-C30FB7A3C0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477" y="6016173"/>
            <a:ext cx="10100486" cy="29835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42E43A-F8DE-4CD3-86A3-51B856CE980B}"/>
              </a:ext>
            </a:extLst>
          </p:cNvPr>
          <p:cNvSpPr txBox="1"/>
          <p:nvPr/>
        </p:nvSpPr>
        <p:spPr>
          <a:xfrm>
            <a:off x="1142363" y="5219700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히스토그램</a:t>
            </a:r>
          </a:p>
        </p:txBody>
      </p:sp>
    </p:spTree>
    <p:extLst>
      <p:ext uri="{BB962C8B-B14F-4D97-AF65-F5344CB8AC3E}">
        <p14:creationId xmlns:p14="http://schemas.microsoft.com/office/powerpoint/2010/main" val="170415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5.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막대그래프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748958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득점기록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41287" y="3904185"/>
            <a:ext cx="44386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득점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</a:t>
            </a:r>
            <a:r>
              <a:rPr lang="en-US" altLang="ko-KR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14ADAD8-3BF6-4760-B63D-BC93ABDB4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981" y="1531541"/>
            <a:ext cx="9771404" cy="2011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8B42E5-38E5-4B65-8E40-8EED2BF30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63" y="3901388"/>
            <a:ext cx="5183733" cy="33589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9D32FD-6B55-405B-A09D-3DB318CEF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1796" y="3901388"/>
            <a:ext cx="5189019" cy="33977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C5A96D-9146-4E69-8A5E-667AA3898F32}"/>
              </a:ext>
            </a:extLst>
          </p:cNvPr>
          <p:cNvSpPr txBox="1"/>
          <p:nvPr/>
        </p:nvSpPr>
        <p:spPr>
          <a:xfrm>
            <a:off x="854455" y="7466055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FHG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EB2FE9-2BB4-4FA5-9450-8916804A4E18}"/>
              </a:ext>
            </a:extLst>
          </p:cNvPr>
          <p:cNvSpPr txBox="1"/>
          <p:nvPr/>
        </p:nvSpPr>
        <p:spPr>
          <a:xfrm>
            <a:off x="5920755" y="7466055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FAG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20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8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89440" y="3230548"/>
            <a:ext cx="12388597" cy="3189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55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주제 선정 </a:t>
            </a:r>
            <a:endParaRPr lang="en-US" altLang="ko-KR" sz="15500" kern="0" spc="-1300" dirty="0">
              <a:solidFill>
                <a:srgbClr val="233E4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5500" kern="0" spc="-1300" dirty="0">
                <a:solidFill>
                  <a:srgbClr val="C3A8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및</a:t>
            </a:r>
            <a:r>
              <a:rPr lang="en-US" altLang="ko-KR" sz="155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55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배경</a:t>
            </a:r>
            <a:endParaRPr lang="en-US" sz="1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56148" y="414524"/>
            <a:ext cx="2294519" cy="183337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700" kern="0" spc="-5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01</a:t>
            </a:r>
            <a:endParaRPr lang="en-US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947791" y="1440994"/>
            <a:ext cx="3251073" cy="3500483"/>
            <a:chOff x="11531727" y="3842588"/>
            <a:chExt cx="1616400" cy="17404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31727" y="3842588"/>
              <a:ext cx="1616400" cy="1740404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2E6F5319-A361-4AC3-B511-9DEF689929B0}"/>
              </a:ext>
            </a:extLst>
          </p:cNvPr>
          <p:cNvSpPr txBox="1"/>
          <p:nvPr/>
        </p:nvSpPr>
        <p:spPr>
          <a:xfrm>
            <a:off x="737333" y="553789"/>
            <a:ext cx="4026075" cy="6291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EPL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경기력 예측</a:t>
            </a:r>
            <a:endParaRPr 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686479B-8EA0-4E1A-B250-B9C51F982D00}"/>
              </a:ext>
            </a:extLst>
          </p:cNvPr>
          <p:cNvSpPr txBox="1"/>
          <p:nvPr/>
        </p:nvSpPr>
        <p:spPr>
          <a:xfrm>
            <a:off x="3686972" y="654175"/>
            <a:ext cx="378062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 dirty="0">
                <a:solidFill>
                  <a:srgbClr val="233E4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England Premier League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DCD989-25F1-4D72-A00A-BDA6BA41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7" y="5724403"/>
            <a:ext cx="3971381" cy="375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축구, 실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42D585EE-6496-437E-92FF-93FE4086A2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03" y="8306623"/>
            <a:ext cx="912091" cy="101798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5.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막대그래프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748958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경고 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41287" y="3904185"/>
            <a:ext cx="44386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경고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</a:t>
            </a:r>
            <a:r>
              <a:rPr lang="en-US" altLang="ko-KR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 </a:t>
            </a:r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C5A96D-9146-4E69-8A5E-667AA3898F32}"/>
              </a:ext>
            </a:extLst>
          </p:cNvPr>
          <p:cNvSpPr txBox="1"/>
          <p:nvPr/>
        </p:nvSpPr>
        <p:spPr>
          <a:xfrm>
            <a:off x="919229" y="3935469"/>
            <a:ext cx="1383318" cy="70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HYC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42A1EB-F360-46B5-BAAD-A16FAAD27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039" y="1476734"/>
            <a:ext cx="10308775" cy="2128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462D09-F5D9-4D08-BDB0-03609D20E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5133" y="3989106"/>
            <a:ext cx="3698467" cy="24519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C2840-7F9C-4A2B-A026-0B32E765F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3999343"/>
            <a:ext cx="3734666" cy="25052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A8BF7F-667B-401B-B81A-573B27C27C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5741" y="6441025"/>
            <a:ext cx="3734666" cy="2521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5A8626-80AC-4873-80A5-8D71FD896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3600" y="6460137"/>
            <a:ext cx="3734666" cy="24830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635931-AD69-4AEC-8481-A690ACA6328D}"/>
              </a:ext>
            </a:extLst>
          </p:cNvPr>
          <p:cNvSpPr txBox="1"/>
          <p:nvPr/>
        </p:nvSpPr>
        <p:spPr>
          <a:xfrm>
            <a:off x="9565572" y="3984419"/>
            <a:ext cx="1383318" cy="70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AYC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05D2F-F339-4176-916C-2C5A8850A166}"/>
              </a:ext>
            </a:extLst>
          </p:cNvPr>
          <p:cNvSpPr txBox="1"/>
          <p:nvPr/>
        </p:nvSpPr>
        <p:spPr>
          <a:xfrm>
            <a:off x="825617" y="6444285"/>
            <a:ext cx="1383318" cy="70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HRC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28805-E8DE-4E36-92F1-5F37F2929E82}"/>
              </a:ext>
            </a:extLst>
          </p:cNvPr>
          <p:cNvSpPr txBox="1"/>
          <p:nvPr/>
        </p:nvSpPr>
        <p:spPr>
          <a:xfrm>
            <a:off x="9565572" y="6550444"/>
            <a:ext cx="1383318" cy="70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891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5.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막대그래프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748958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경기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41287" y="3904185"/>
            <a:ext cx="44386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승률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</a:t>
            </a:r>
            <a:r>
              <a:rPr lang="en-US" altLang="ko-KR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B8B9BE9-D03A-4C6F-A0E9-968AA3C1A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420" y="1583370"/>
            <a:ext cx="9342943" cy="1905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5953B8-3B79-4C66-A32B-8904E3AEA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0862" y="3877808"/>
            <a:ext cx="6738307" cy="44216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C28235-9AAE-4130-8E3E-2CEEC600B8C1}"/>
              </a:ext>
            </a:extLst>
          </p:cNvPr>
          <p:cNvSpPr txBox="1"/>
          <p:nvPr/>
        </p:nvSpPr>
        <p:spPr>
          <a:xfrm>
            <a:off x="3369990" y="8466314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FR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362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6.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막대그래프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404914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슈팅 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41287" y="3904185"/>
            <a:ext cx="44386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슈팅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</a:t>
            </a:r>
            <a:r>
              <a:rPr lang="en-US" altLang="ko-KR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28235-9AAE-4130-8E3E-2CEEC600B8C1}"/>
              </a:ext>
            </a:extLst>
          </p:cNvPr>
          <p:cNvSpPr txBox="1"/>
          <p:nvPr/>
        </p:nvSpPr>
        <p:spPr>
          <a:xfrm>
            <a:off x="801320" y="7684760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HSC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B4426-D3CD-462C-9EF7-4756C2385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79" y="1270262"/>
            <a:ext cx="10298973" cy="27636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BEEDE7-7E77-40D1-B77B-CE47B2DD5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309" y="4272645"/>
            <a:ext cx="5010125" cy="32517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DA99B5-4838-43B6-818B-2ABCE063D9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9434" y="4294024"/>
            <a:ext cx="5007469" cy="32303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07B980-F6B9-443F-9ECC-39F238EAB2D8}"/>
              </a:ext>
            </a:extLst>
          </p:cNvPr>
          <p:cNvSpPr txBox="1"/>
          <p:nvPr/>
        </p:nvSpPr>
        <p:spPr>
          <a:xfrm>
            <a:off x="5983811" y="7684760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ASC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837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6.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막대그래프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404914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유효 슈팅 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41287" y="3904185"/>
            <a:ext cx="44386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유효 슈팅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</a:t>
            </a:r>
            <a:r>
              <a:rPr lang="en-US" altLang="ko-KR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 </a:t>
            </a:r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28235-9AAE-4130-8E3E-2CEEC600B8C1}"/>
              </a:ext>
            </a:extLst>
          </p:cNvPr>
          <p:cNvSpPr txBox="1"/>
          <p:nvPr/>
        </p:nvSpPr>
        <p:spPr>
          <a:xfrm>
            <a:off x="685800" y="7684760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HSIP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07B980-F6B9-443F-9ECC-39F238EAB2D8}"/>
              </a:ext>
            </a:extLst>
          </p:cNvPr>
          <p:cNvSpPr txBox="1"/>
          <p:nvPr/>
        </p:nvSpPr>
        <p:spPr>
          <a:xfrm>
            <a:off x="5868291" y="7684760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ASIP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9BB3F5-9298-40F7-9E47-A28A2B120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253452"/>
            <a:ext cx="9932113" cy="27686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E081C9-1128-4DBC-A398-ADE63BB12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774" y="4294024"/>
            <a:ext cx="4828052" cy="32303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83653-C3D1-4C32-A408-3ABEAD5FA2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1825" y="4291792"/>
            <a:ext cx="5001817" cy="32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9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6.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막대그래프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404914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4000" b="1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코너킥</a:t>
            </a:r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41287" y="3904185"/>
            <a:ext cx="44386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코너킥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</a:t>
            </a:r>
            <a:r>
              <a:rPr lang="en-US" altLang="ko-KR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28235-9AAE-4130-8E3E-2CEEC600B8C1}"/>
              </a:ext>
            </a:extLst>
          </p:cNvPr>
          <p:cNvSpPr txBox="1"/>
          <p:nvPr/>
        </p:nvSpPr>
        <p:spPr>
          <a:xfrm>
            <a:off x="940361" y="7660616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HCC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07B980-F6B9-443F-9ECC-39F238EAB2D8}"/>
              </a:ext>
            </a:extLst>
          </p:cNvPr>
          <p:cNvSpPr txBox="1"/>
          <p:nvPr/>
        </p:nvSpPr>
        <p:spPr>
          <a:xfrm>
            <a:off x="5868291" y="7684760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ACC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5B97D7-5605-4B7D-8AF6-14549A32D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12" y="1126516"/>
            <a:ext cx="10180752" cy="2777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705A75-E5D9-45C9-B0F7-CA9E63022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118" y="4280133"/>
            <a:ext cx="4927829" cy="3241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DD26BF-F75A-413D-9892-28ED7770F5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5688" y="4311243"/>
            <a:ext cx="4927829" cy="32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43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6.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막대그래프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404914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반칙 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41287" y="3904185"/>
            <a:ext cx="44386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반칙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</a:t>
            </a:r>
            <a:r>
              <a:rPr lang="en-US" altLang="ko-KR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 </a:t>
            </a:r>
            <a:r>
              <a:rPr lang="ko-KR" altLang="en-US" sz="5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28235-9AAE-4130-8E3E-2CEEC600B8C1}"/>
              </a:ext>
            </a:extLst>
          </p:cNvPr>
          <p:cNvSpPr txBox="1"/>
          <p:nvPr/>
        </p:nvSpPr>
        <p:spPr>
          <a:xfrm>
            <a:off x="940361" y="7660616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HFC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07B980-F6B9-443F-9ECC-39F238EAB2D8}"/>
              </a:ext>
            </a:extLst>
          </p:cNvPr>
          <p:cNvSpPr txBox="1"/>
          <p:nvPr/>
        </p:nvSpPr>
        <p:spPr>
          <a:xfrm>
            <a:off x="5868291" y="7684760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AFC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30D592-5B08-4EB0-A09E-9A8EF2895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61" y="1138758"/>
            <a:ext cx="9998780" cy="2556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B2F98D-C3A8-4D6B-AB64-3A21D8783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305" y="4275316"/>
            <a:ext cx="4874384" cy="3217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89723E-594A-480F-B838-05976885E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8661" y="4272145"/>
            <a:ext cx="4841641" cy="32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5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7.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분석 실시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266700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파생 변수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2696244" y="4028530"/>
            <a:ext cx="53438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Featrue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1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개로 요약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관련 속성값 </a:t>
            </a:r>
            <a:endParaRPr lang="en-US" altLang="ko-KR" sz="3600" dirty="0">
              <a:solidFill>
                <a:srgbClr val="ECE9E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원정 팀 관련 속성값</a:t>
            </a:r>
            <a:r>
              <a:rPr lang="en-US" altLang="ko-KR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ctr"/>
            <a:endParaRPr lang="en-US" altLang="ko-KR" sz="2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양수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팀 우세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음수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팀 우세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1" y="4457700"/>
            <a:ext cx="1371599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28235-9AAE-4130-8E3E-2CEEC600B8C1}"/>
              </a:ext>
            </a:extLst>
          </p:cNvPr>
          <p:cNvSpPr txBox="1"/>
          <p:nvPr/>
        </p:nvSpPr>
        <p:spPr>
          <a:xfrm>
            <a:off x="3304587" y="4028530"/>
            <a:ext cx="5137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파생 변수의 경향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A8114D-94BB-4A29-BAEE-9528E814E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055" y="981563"/>
            <a:ext cx="9643597" cy="2875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1F96BD-8B8C-4A33-9F62-51DE2DD33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67" y="4788371"/>
            <a:ext cx="9643596" cy="424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데이터 </a:t>
            </a:r>
            <a:r>
              <a:rPr lang="ko-KR" altLang="en-US" sz="3600" kern="0" spc="-100" dirty="0" err="1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전처리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과정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7.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분석 실시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266700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파생 변수의 경향 히스토그램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BFA6C6-EB2F-48E9-B3D4-C7462EC45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97" y="1012686"/>
            <a:ext cx="9771403" cy="2657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7A4BAE-C5E4-477A-992F-4BEBB77C9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459" y="4029858"/>
            <a:ext cx="2618992" cy="1738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236FAE-CFFD-480A-A938-D78E07C15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4443" y="4043557"/>
            <a:ext cx="2649202" cy="17677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EBF6AB-E451-4EFB-971A-F2CFF95198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2371" y="4057162"/>
            <a:ext cx="2627193" cy="17452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ED49DC-53B9-4D52-887C-8691CFCBC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4051" y="4043557"/>
            <a:ext cx="2559461" cy="17109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4DE286-90BF-4A5F-BB48-19E37C30F1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150" y="6841238"/>
            <a:ext cx="2600474" cy="17383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0363B2-F6DA-422E-B75E-7DDE772DC9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1624" y="6841239"/>
            <a:ext cx="2595751" cy="17383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5C9684-4531-4791-9506-A0BE6DFD2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45" y="6848440"/>
            <a:ext cx="2595751" cy="17335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6DF584-60F7-4F7B-835B-AC85421388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4051" y="6861476"/>
            <a:ext cx="2683897" cy="17452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39A1F4-C51F-4DC2-8F3E-1C8D5A4E9226}"/>
              </a:ext>
            </a:extLst>
          </p:cNvPr>
          <p:cNvSpPr txBox="1"/>
          <p:nvPr/>
        </p:nvSpPr>
        <p:spPr>
          <a:xfrm>
            <a:off x="782045" y="5830865"/>
            <a:ext cx="2618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DIFF_FG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3CBB1A-1BFF-44E1-A20A-56E5ED1E9338}"/>
              </a:ext>
            </a:extLst>
          </p:cNvPr>
          <p:cNvSpPr txBox="1"/>
          <p:nvPr/>
        </p:nvSpPr>
        <p:spPr>
          <a:xfrm>
            <a:off x="3397364" y="5830865"/>
            <a:ext cx="2618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DIFF_HG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85AB98-76FB-4F33-8980-B771312A4FEF}"/>
              </a:ext>
            </a:extLst>
          </p:cNvPr>
          <p:cNvSpPr txBox="1"/>
          <p:nvPr/>
        </p:nvSpPr>
        <p:spPr>
          <a:xfrm>
            <a:off x="6012683" y="5830865"/>
            <a:ext cx="2618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DIFF_SHOOT</a:t>
            </a:r>
            <a:endParaRPr lang="ko-KR" altLang="en-US" sz="28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FF3D37-2D3C-4D7F-8555-2DDDE06E4C95}"/>
              </a:ext>
            </a:extLst>
          </p:cNvPr>
          <p:cNvSpPr txBox="1"/>
          <p:nvPr/>
        </p:nvSpPr>
        <p:spPr>
          <a:xfrm>
            <a:off x="8631675" y="5830865"/>
            <a:ext cx="2618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DIFF_ST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9AC6F1-ECAE-4114-AF99-228EAC2FDE9C}"/>
              </a:ext>
            </a:extLst>
          </p:cNvPr>
          <p:cNvSpPr txBox="1"/>
          <p:nvPr/>
        </p:nvSpPr>
        <p:spPr>
          <a:xfrm>
            <a:off x="782045" y="8626875"/>
            <a:ext cx="261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DIFF_FOUL</a:t>
            </a:r>
            <a:endParaRPr lang="ko-KR" altLang="en-US" sz="36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549259-E113-4E09-B168-1C80A9EE41FB}"/>
              </a:ext>
            </a:extLst>
          </p:cNvPr>
          <p:cNvSpPr txBox="1"/>
          <p:nvPr/>
        </p:nvSpPr>
        <p:spPr>
          <a:xfrm>
            <a:off x="3397364" y="8626875"/>
            <a:ext cx="2618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DIFF_CONER</a:t>
            </a:r>
            <a:endParaRPr lang="ko-KR" altLang="en-US" sz="28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F66C7C-ACDC-49C8-A5CD-CD7F5596BFC3}"/>
              </a:ext>
            </a:extLst>
          </p:cNvPr>
          <p:cNvSpPr txBox="1"/>
          <p:nvPr/>
        </p:nvSpPr>
        <p:spPr>
          <a:xfrm>
            <a:off x="6012683" y="8626875"/>
            <a:ext cx="2618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DIFF_YC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7C5BCF-5B0D-4137-AE97-45A320475B9C}"/>
              </a:ext>
            </a:extLst>
          </p:cNvPr>
          <p:cNvSpPr txBox="1"/>
          <p:nvPr/>
        </p:nvSpPr>
        <p:spPr>
          <a:xfrm>
            <a:off x="8631675" y="8626875"/>
            <a:ext cx="2618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DIFF_RC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FAB4B6-5455-4B44-BABC-179C83960F8C}"/>
              </a:ext>
            </a:extLst>
          </p:cNvPr>
          <p:cNvSpPr txBox="1"/>
          <p:nvPr/>
        </p:nvSpPr>
        <p:spPr>
          <a:xfrm>
            <a:off x="12696244" y="4028530"/>
            <a:ext cx="53438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Featrue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1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개로 요약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관련 속성값 </a:t>
            </a:r>
            <a:endParaRPr lang="en-US" altLang="ko-KR" sz="3600" dirty="0">
              <a:solidFill>
                <a:srgbClr val="ECE9E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원정 팀 관련 속성값</a:t>
            </a:r>
            <a:r>
              <a:rPr lang="en-US" altLang="ko-KR" sz="3600" dirty="0">
                <a:solidFill>
                  <a:srgbClr val="ECE9E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ctr"/>
            <a:endParaRPr lang="en-US" altLang="ko-KR" sz="2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양수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팀 우세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음수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팀 우세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CC7998-C409-49CF-935A-687ED69644F2}"/>
              </a:ext>
            </a:extLst>
          </p:cNvPr>
          <p:cNvCxnSpPr>
            <a:cxnSpLocks/>
          </p:cNvCxnSpPr>
          <p:nvPr/>
        </p:nvCxnSpPr>
        <p:spPr>
          <a:xfrm flipH="1">
            <a:off x="11353801" y="4457700"/>
            <a:ext cx="1371599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178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8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89440" y="3230548"/>
            <a:ext cx="12388597" cy="3189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40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모델링 </a:t>
            </a:r>
            <a:r>
              <a:rPr lang="ko-KR" altLang="en-US" sz="14000" kern="0" spc="-1300" dirty="0">
                <a:solidFill>
                  <a:srgbClr val="C3A8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및</a:t>
            </a:r>
            <a:endParaRPr lang="en-US" altLang="ko-KR" sz="14000" kern="0" spc="-1300" dirty="0">
              <a:solidFill>
                <a:srgbClr val="C3A84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40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승자 예측</a:t>
            </a:r>
            <a:endParaRPr lang="en-US" sz="140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56148" y="414524"/>
            <a:ext cx="2294519" cy="183337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700" kern="0" spc="-5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05</a:t>
            </a:r>
            <a:endParaRPr lang="en-US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947791" y="1440994"/>
            <a:ext cx="3251073" cy="3500483"/>
            <a:chOff x="11531727" y="3842588"/>
            <a:chExt cx="1616400" cy="17404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31727" y="3842588"/>
              <a:ext cx="1616400" cy="1740404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2E6F5319-A361-4AC3-B511-9DEF689929B0}"/>
              </a:ext>
            </a:extLst>
          </p:cNvPr>
          <p:cNvSpPr txBox="1"/>
          <p:nvPr/>
        </p:nvSpPr>
        <p:spPr>
          <a:xfrm>
            <a:off x="737333" y="553789"/>
            <a:ext cx="4026075" cy="6291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EPL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경기력 예측</a:t>
            </a:r>
            <a:endParaRPr 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686479B-8EA0-4E1A-B250-B9C51F982D00}"/>
              </a:ext>
            </a:extLst>
          </p:cNvPr>
          <p:cNvSpPr txBox="1"/>
          <p:nvPr/>
        </p:nvSpPr>
        <p:spPr>
          <a:xfrm>
            <a:off x="3686972" y="654175"/>
            <a:ext cx="378062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 dirty="0">
                <a:solidFill>
                  <a:srgbClr val="233E4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England Premier League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DCD989-25F1-4D72-A00A-BDA6BA41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7" y="5724403"/>
            <a:ext cx="3971381" cy="375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축구, 실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42D585EE-6496-437E-92FF-93FE4086A2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03" y="8306623"/>
            <a:ext cx="912091" cy="10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5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1"/>
    </mc:Choice>
    <mc:Fallback xmlns="">
      <p:transition spd="slow" advTm="623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1.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학습 데이터 준비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1365441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패키지 불러오기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41287" y="3904185"/>
            <a:ext cx="44386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학습에 사용할 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Feature 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추출</a:t>
            </a:r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</a:p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무승부 삭제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CA874E6-07A3-4203-BBE2-6FC0A543C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179" y="2163011"/>
            <a:ext cx="9528963" cy="1032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DCFD50-A8EF-4B0D-94A6-6ECA1C0BC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387" y="4396330"/>
            <a:ext cx="9429755" cy="29196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088623-AC03-4963-9E8A-69CDA8D26E4C}"/>
              </a:ext>
            </a:extLst>
          </p:cNvPr>
          <p:cNvSpPr txBox="1"/>
          <p:nvPr/>
        </p:nvSpPr>
        <p:spPr>
          <a:xfrm>
            <a:off x="1052959" y="3640780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Input</a:t>
            </a:r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데이터 선별</a:t>
            </a:r>
          </a:p>
        </p:txBody>
      </p:sp>
    </p:spTree>
    <p:extLst>
      <p:ext uri="{BB962C8B-B14F-4D97-AF65-F5344CB8AC3E}">
        <p14:creationId xmlns:p14="http://schemas.microsoft.com/office/powerpoint/2010/main" val="6490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1"/>
    </mc:Choice>
    <mc:Fallback xmlns="">
      <p:transition spd="slow" advTm="1774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05565" y="8002180"/>
            <a:ext cx="4322571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kern="0" spc="-1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점쟁이 문어 파울</a:t>
            </a:r>
            <a:endParaRPr lang="en-US" sz="3200" dirty="0">
              <a:solidFill>
                <a:srgbClr val="ECE9E0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0D1FA3-C86F-4C2D-8B54-AE947E68764C}"/>
              </a:ext>
            </a:extLst>
          </p:cNvPr>
          <p:cNvGrpSpPr/>
          <p:nvPr/>
        </p:nvGrpSpPr>
        <p:grpSpPr>
          <a:xfrm>
            <a:off x="181032" y="300389"/>
            <a:ext cx="1391843" cy="1195807"/>
            <a:chOff x="-66380" y="324297"/>
            <a:chExt cx="1981337" cy="17022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2684" y="324297"/>
              <a:ext cx="1702273" cy="1702273"/>
              <a:chOff x="1891870" y="1430806"/>
              <a:chExt cx="4020978" cy="402097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91870" y="1430806"/>
                <a:ext cx="4020978" cy="402097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66380" y="561392"/>
              <a:ext cx="1932207" cy="1403265"/>
              <a:chOff x="1782950" y="2117219"/>
              <a:chExt cx="4564111" cy="33146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20000">
                <a:off x="1782950" y="2117219"/>
                <a:ext cx="4564111" cy="331468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477808" y="5128482"/>
            <a:ext cx="10831986" cy="28751"/>
            <a:chOff x="3477808" y="5128482"/>
            <a:chExt cx="10831986" cy="28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477808" y="5128482"/>
              <a:ext cx="10831986" cy="287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78559" y="502269"/>
            <a:ext cx="5776585" cy="1019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배경</a:t>
            </a:r>
            <a:endParaRPr lang="en-US" sz="700" dirty="0">
              <a:solidFill>
                <a:srgbClr val="DBD1B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026" name="Picture 2" descr="브라질 월드컵] 월드컵 승패예측 주역들 이모저모 | 일요신문">
            <a:extLst>
              <a:ext uri="{FF2B5EF4-FFF2-40B4-BE49-F238E27FC236}">
                <a16:creationId xmlns:a16="http://schemas.microsoft.com/office/drawing/2014/main" id="{81B7991A-7DEE-43F4-9EB5-DC728ACB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5" y="2398130"/>
            <a:ext cx="7146362" cy="476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축구토토 분석을 위한 프리미어리그 통계 | 벳가이드365 - 스포츠토토, 해외배팅사이트, 온라인카지노 가이드">
            <a:extLst>
              <a:ext uri="{FF2B5EF4-FFF2-40B4-BE49-F238E27FC236}">
                <a16:creationId xmlns:a16="http://schemas.microsoft.com/office/drawing/2014/main" id="{943BBC96-1839-4ED5-9FF3-679DFB1A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102" y="2060859"/>
            <a:ext cx="6214894" cy="389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리버풀-위건, EPL 최고 불운한 팀 선정…이유는? - 축구 &gt; 기사 - 더팩트">
            <a:extLst>
              <a:ext uri="{FF2B5EF4-FFF2-40B4-BE49-F238E27FC236}">
                <a16:creationId xmlns:a16="http://schemas.microsoft.com/office/drawing/2014/main" id="{37906660-D227-40AE-B6DB-E7A29C960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528" y="3390471"/>
            <a:ext cx="4953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5">
            <a:extLst>
              <a:ext uri="{FF2B5EF4-FFF2-40B4-BE49-F238E27FC236}">
                <a16:creationId xmlns:a16="http://schemas.microsoft.com/office/drawing/2014/main" id="{F0DAE335-0B64-4602-815D-1D27A7F9A12B}"/>
              </a:ext>
            </a:extLst>
          </p:cNvPr>
          <p:cNvSpPr txBox="1"/>
          <p:nvPr/>
        </p:nvSpPr>
        <p:spPr>
          <a:xfrm>
            <a:off x="11435660" y="8002180"/>
            <a:ext cx="4322571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kern="0" spc="-1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축구 통계 자료</a:t>
            </a:r>
            <a:endParaRPr lang="en-US" sz="3200" dirty="0">
              <a:solidFill>
                <a:srgbClr val="ECE9E0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1.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학습 데이터 준비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2350552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Training /Test set split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9C45-436E-484B-8B08-E58826F4D626}"/>
              </a:ext>
            </a:extLst>
          </p:cNvPr>
          <p:cNvSpPr txBox="1"/>
          <p:nvPr/>
        </p:nvSpPr>
        <p:spPr>
          <a:xfrm>
            <a:off x="13041287" y="3904185"/>
            <a:ext cx="44386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8:2 </a:t>
            </a:r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비율로 </a:t>
            </a:r>
            <a:endParaRPr lang="en-US" altLang="ko-KR" sz="4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집합 나눔</a:t>
            </a:r>
            <a:endParaRPr lang="en-US" altLang="ko-KR" sz="54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2E3878-6879-4CB0-B0D6-F9E2C2FA4906}"/>
              </a:ext>
            </a:extLst>
          </p:cNvPr>
          <p:cNvCxnSpPr>
            <a:cxnSpLocks/>
          </p:cNvCxnSpPr>
          <p:nvPr/>
        </p:nvCxnSpPr>
        <p:spPr>
          <a:xfrm flipH="1">
            <a:off x="11353800" y="44577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E0CCB22-B2CB-4D4D-9600-40DBD1ACA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147" y="3293112"/>
            <a:ext cx="10035373" cy="31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6"/>
    </mc:Choice>
    <mc:Fallback xmlns="">
      <p:transition spd="slow" advTm="531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1.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학습 데이터 준비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9" y="1817471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학습 방향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AAE5B-6304-4582-8B75-0475D3AB4206}"/>
              </a:ext>
            </a:extLst>
          </p:cNvPr>
          <p:cNvSpPr txBox="1"/>
          <p:nvPr/>
        </p:nvSpPr>
        <p:spPr>
          <a:xfrm>
            <a:off x="1299562" y="3260827"/>
            <a:ext cx="97714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 단위 </a:t>
            </a:r>
            <a:r>
              <a:rPr lang="en-US" altLang="ko-KR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학습 데이터 적음</a:t>
            </a:r>
            <a:endParaRPr lang="en-US" altLang="ko-KR" sz="5400" b="1" dirty="0">
              <a:solidFill>
                <a:srgbClr val="3C452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-&gt;</a:t>
            </a:r>
            <a:r>
              <a:rPr lang="ko-KR" altLang="en-US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각 팀의 특징 학습 </a:t>
            </a:r>
            <a:r>
              <a:rPr lang="en-US" altLang="ko-KR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x</a:t>
            </a:r>
          </a:p>
          <a:p>
            <a:r>
              <a:rPr lang="ko-KR" altLang="en-US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홈</a:t>
            </a:r>
            <a:r>
              <a:rPr lang="en-US" altLang="ko-KR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/ </a:t>
            </a:r>
            <a:r>
              <a:rPr lang="ko-KR" altLang="en-US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어웨이에 대한 특징을 </a:t>
            </a:r>
            <a:r>
              <a:rPr lang="en-US" altLang="ko-KR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</a:t>
            </a:r>
            <a:r>
              <a:rPr lang="ko-KR" altLang="en-US" sz="5400" b="1" dirty="0">
                <a:solidFill>
                  <a:srgbClr val="3C452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고려하여 학습</a:t>
            </a:r>
            <a:endParaRPr lang="en-US" altLang="ko-KR" sz="5400" b="1" dirty="0">
              <a:solidFill>
                <a:srgbClr val="3C452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3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82"/>
    </mc:Choice>
    <mc:Fallback xmlns="">
      <p:transition spd="slow" advTm="3798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2. </a:t>
            </a:r>
            <a:r>
              <a:rPr 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ML Model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사용 </a:t>
            </a:r>
            <a:endParaRPr lang="en-US" altLang="ko-KR" sz="4400" kern="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  <a:cs typeface="Courier New" pitchFamily="34" charset="0"/>
            </a:endParaRPr>
          </a:p>
          <a:p>
            <a:pPr algn="r"/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예측 수행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81627" y="309724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패키지 불러오기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C1697F-5706-4ADA-BACC-A27BA3B90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990" y="1126516"/>
            <a:ext cx="9390677" cy="39384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5B8FE7-A7EA-4662-88CD-7F17CBF82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287" y="5905499"/>
            <a:ext cx="9380380" cy="3122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E5ECC8-A790-4E29-8BFB-3C5CA439D170}"/>
              </a:ext>
            </a:extLst>
          </p:cNvPr>
          <p:cNvSpPr txBox="1"/>
          <p:nvPr/>
        </p:nvSpPr>
        <p:spPr>
          <a:xfrm>
            <a:off x="1081627" y="5198083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SVM</a:t>
            </a:r>
            <a:r>
              <a:rPr lang="en-US" altLang="ko-KR" sz="2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(Support Vector Machines)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2B7FB-646A-4A45-A351-15786CD0AC31}"/>
              </a:ext>
            </a:extLst>
          </p:cNvPr>
          <p:cNvSpPr txBox="1"/>
          <p:nvPr/>
        </p:nvSpPr>
        <p:spPr>
          <a:xfrm>
            <a:off x="12194016" y="6799785"/>
            <a:ext cx="4438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73.78%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534EB8-11A1-4726-81D7-8F0CA29D5F47}"/>
              </a:ext>
            </a:extLst>
          </p:cNvPr>
          <p:cNvCxnSpPr>
            <a:cxnSpLocks/>
          </p:cNvCxnSpPr>
          <p:nvPr/>
        </p:nvCxnSpPr>
        <p:spPr>
          <a:xfrm flipH="1">
            <a:off x="10506529" y="7353300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5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12"/>
    </mc:Choice>
    <mc:Fallback xmlns="">
      <p:transition spd="slow" advTm="25812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2. </a:t>
            </a:r>
            <a:r>
              <a:rPr 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ML Model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사용 </a:t>
            </a:r>
            <a:endParaRPr lang="en-US" altLang="ko-KR" sz="4400" kern="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  <a:cs typeface="Courier New" pitchFamily="34" charset="0"/>
            </a:endParaRPr>
          </a:p>
          <a:p>
            <a:pPr algn="r"/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예측 수행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81627" y="632155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Logistic Regression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E5ECC8-A790-4E29-8BFB-3C5CA439D170}"/>
              </a:ext>
            </a:extLst>
          </p:cNvPr>
          <p:cNvSpPr txBox="1"/>
          <p:nvPr/>
        </p:nvSpPr>
        <p:spPr>
          <a:xfrm>
            <a:off x="1081627" y="5198083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K-Nearest Neighbor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51DEAD-69F3-415E-95FA-ADE5057BA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882" y="1448947"/>
            <a:ext cx="9171140" cy="2902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341E04-364C-4E2C-AF08-3CDCAAD74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882" y="4359985"/>
            <a:ext cx="9171140" cy="461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10B850-CE87-48A8-B52B-44DF5F3DC9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941" y="5869477"/>
            <a:ext cx="9169081" cy="25221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7B35D1-243D-4936-85E3-04A38C2C38C9}"/>
              </a:ext>
            </a:extLst>
          </p:cNvPr>
          <p:cNvSpPr txBox="1"/>
          <p:nvPr/>
        </p:nvSpPr>
        <p:spPr>
          <a:xfrm>
            <a:off x="12194016" y="6799785"/>
            <a:ext cx="4438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66.43%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51E925-8775-49EE-86CE-FBA130C277CD}"/>
              </a:ext>
            </a:extLst>
          </p:cNvPr>
          <p:cNvCxnSpPr>
            <a:cxnSpLocks/>
          </p:cNvCxnSpPr>
          <p:nvPr/>
        </p:nvCxnSpPr>
        <p:spPr>
          <a:xfrm flipH="1">
            <a:off x="10353047" y="7353300"/>
            <a:ext cx="1983288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31B87D-BD82-4C39-AB15-E393B9D7A710}"/>
              </a:ext>
            </a:extLst>
          </p:cNvPr>
          <p:cNvSpPr txBox="1"/>
          <p:nvPr/>
        </p:nvSpPr>
        <p:spPr>
          <a:xfrm>
            <a:off x="12194016" y="2913528"/>
            <a:ext cx="4438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73.6%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7D5838-FF58-42BC-842A-A77BAD7511E0}"/>
              </a:ext>
            </a:extLst>
          </p:cNvPr>
          <p:cNvCxnSpPr>
            <a:cxnSpLocks/>
          </p:cNvCxnSpPr>
          <p:nvPr/>
        </p:nvCxnSpPr>
        <p:spPr>
          <a:xfrm flipH="1">
            <a:off x="10252767" y="3467043"/>
            <a:ext cx="2083569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2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0"/>
    </mc:Choice>
    <mc:Fallback xmlns="">
      <p:transition spd="slow" advTm="1274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2. </a:t>
            </a:r>
            <a:r>
              <a:rPr 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ML Model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사용 </a:t>
            </a:r>
            <a:endParaRPr lang="en-US" altLang="ko-KR" sz="4400" kern="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  <a:cs typeface="Courier New" pitchFamily="34" charset="0"/>
            </a:endParaRPr>
          </a:p>
          <a:p>
            <a:pPr algn="r"/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예측 수행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81627" y="632155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Naïve Bayes classifiers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E5ECC8-A790-4E29-8BFB-3C5CA439D170}"/>
              </a:ext>
            </a:extLst>
          </p:cNvPr>
          <p:cNvSpPr txBox="1"/>
          <p:nvPr/>
        </p:nvSpPr>
        <p:spPr>
          <a:xfrm>
            <a:off x="1081627" y="4913604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Decision tree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D1D120-59EA-4EF9-8B8A-9B9146A4E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882" y="1401882"/>
            <a:ext cx="9171140" cy="28057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16C810-E79C-48C2-906D-D0CB3529F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882" y="5798558"/>
            <a:ext cx="9239105" cy="25453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9BB194-037C-4B2E-8482-CEA519AB13AE}"/>
              </a:ext>
            </a:extLst>
          </p:cNvPr>
          <p:cNvSpPr txBox="1"/>
          <p:nvPr/>
        </p:nvSpPr>
        <p:spPr>
          <a:xfrm>
            <a:off x="12194016" y="6799785"/>
            <a:ext cx="4438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63.64%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78B9AF-EB85-449E-B455-C3A70F7A5E88}"/>
              </a:ext>
            </a:extLst>
          </p:cNvPr>
          <p:cNvCxnSpPr>
            <a:cxnSpLocks/>
          </p:cNvCxnSpPr>
          <p:nvPr/>
        </p:nvCxnSpPr>
        <p:spPr>
          <a:xfrm flipH="1">
            <a:off x="10353047" y="7353300"/>
            <a:ext cx="1983288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FF3DD1-7669-4495-94C1-ED3760AE6DAC}"/>
              </a:ext>
            </a:extLst>
          </p:cNvPr>
          <p:cNvSpPr txBox="1"/>
          <p:nvPr/>
        </p:nvSpPr>
        <p:spPr>
          <a:xfrm>
            <a:off x="12194016" y="2913528"/>
            <a:ext cx="4438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69.41%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CF0438-A838-442E-A7E6-03C9F9071593}"/>
              </a:ext>
            </a:extLst>
          </p:cNvPr>
          <p:cNvCxnSpPr>
            <a:cxnSpLocks/>
          </p:cNvCxnSpPr>
          <p:nvPr/>
        </p:nvCxnSpPr>
        <p:spPr>
          <a:xfrm flipH="1">
            <a:off x="10252767" y="3467043"/>
            <a:ext cx="2083569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4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4"/>
    </mc:Choice>
    <mc:Fallback xmlns="">
      <p:transition spd="slow" advTm="13384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2. </a:t>
            </a:r>
            <a:r>
              <a:rPr 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ML Model </a:t>
            </a:r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사용 </a:t>
            </a:r>
            <a:endParaRPr lang="en-US" altLang="ko-KR" sz="4400" kern="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  <a:cs typeface="Courier New" pitchFamily="34" charset="0"/>
            </a:endParaRPr>
          </a:p>
          <a:p>
            <a:pPr algn="r"/>
            <a:r>
              <a:rPr lang="ko-KR" alt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예측 수행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81627" y="322661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ANN</a:t>
            </a:r>
            <a:r>
              <a:rPr lang="en-US" altLang="ko-KR" sz="28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(Artificial Neural Network)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E5ECC8-A790-4E29-8BFB-3C5CA439D170}"/>
              </a:ext>
            </a:extLst>
          </p:cNvPr>
          <p:cNvSpPr txBox="1"/>
          <p:nvPr/>
        </p:nvSpPr>
        <p:spPr>
          <a:xfrm>
            <a:off x="1081627" y="3698358"/>
            <a:ext cx="97714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Keras</a:t>
            </a:r>
            <a:r>
              <a:rPr lang="en-US" altLang="ko-KR" sz="4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ANN Model</a:t>
            </a:r>
            <a:endParaRPr lang="ko-KR" altLang="en-US" sz="40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BB194-037C-4B2E-8482-CEA519AB13AE}"/>
              </a:ext>
            </a:extLst>
          </p:cNvPr>
          <p:cNvSpPr txBox="1"/>
          <p:nvPr/>
        </p:nvSpPr>
        <p:spPr>
          <a:xfrm>
            <a:off x="12194016" y="6324482"/>
            <a:ext cx="4438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71.85%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78B9AF-EB85-449E-B455-C3A70F7A5E88}"/>
              </a:ext>
            </a:extLst>
          </p:cNvPr>
          <p:cNvCxnSpPr>
            <a:cxnSpLocks/>
          </p:cNvCxnSpPr>
          <p:nvPr/>
        </p:nvCxnSpPr>
        <p:spPr>
          <a:xfrm flipH="1">
            <a:off x="10252767" y="6952185"/>
            <a:ext cx="1983288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FF3DD1-7669-4495-94C1-ED3760AE6DAC}"/>
              </a:ext>
            </a:extLst>
          </p:cNvPr>
          <p:cNvSpPr txBox="1"/>
          <p:nvPr/>
        </p:nvSpPr>
        <p:spPr>
          <a:xfrm>
            <a:off x="12194016" y="2565126"/>
            <a:ext cx="4438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71.33%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CF0438-A838-442E-A7E6-03C9F9071593}"/>
              </a:ext>
            </a:extLst>
          </p:cNvPr>
          <p:cNvCxnSpPr>
            <a:cxnSpLocks/>
          </p:cNvCxnSpPr>
          <p:nvPr/>
        </p:nvCxnSpPr>
        <p:spPr>
          <a:xfrm flipH="1">
            <a:off x="10252767" y="3118641"/>
            <a:ext cx="2083569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314A085-6E4A-46A8-84E8-A35E894F0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627" y="1044584"/>
            <a:ext cx="9171140" cy="2145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71787D-4576-48EC-A817-DECA41995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627" y="3190285"/>
            <a:ext cx="9171140" cy="3724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AED99E-ED9D-46B3-B5D6-C79FA7648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721" y="4436410"/>
            <a:ext cx="9171140" cy="40253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D49AA-66E3-4FCB-AB45-2C48176F8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8420100"/>
            <a:ext cx="9171140" cy="42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0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34"/>
    </mc:Choice>
    <mc:Fallback xmlns="">
      <p:transition spd="slow" advTm="12934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3.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학습 결과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81627" y="1107103"/>
            <a:ext cx="97714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예측 분석 결과</a:t>
            </a:r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C2450E36-345A-43A1-8315-2F4877678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62"/>
              </p:ext>
            </p:extLst>
          </p:nvPr>
        </p:nvGraphicFramePr>
        <p:xfrm>
          <a:off x="1674804" y="2203710"/>
          <a:ext cx="859384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201">
                  <a:extLst>
                    <a:ext uri="{9D8B030D-6E8A-4147-A177-3AD203B41FA5}">
                      <a16:colId xmlns:a16="http://schemas.microsoft.com/office/drawing/2014/main" val="3044064490"/>
                    </a:ext>
                  </a:extLst>
                </a:gridCol>
                <a:gridCol w="2961647">
                  <a:extLst>
                    <a:ext uri="{9D8B030D-6E8A-4147-A177-3AD203B41FA5}">
                      <a16:colId xmlns:a16="http://schemas.microsoft.com/office/drawing/2014/main" val="4096242200"/>
                    </a:ext>
                  </a:extLst>
                </a:gridCol>
              </a:tblGrid>
              <a:tr h="427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Model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ACC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331"/>
                  </a:ext>
                </a:extLst>
              </a:tr>
              <a:tr h="472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SVM</a:t>
                      </a:r>
                      <a:endParaRPr lang="ko-KR" altLang="en-US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73.78%</a:t>
                      </a:r>
                      <a:endParaRPr lang="ko-KR" altLang="en-US" sz="3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89337"/>
                  </a:ext>
                </a:extLst>
              </a:tr>
              <a:tr h="472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Logistic Regression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73.6%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41755"/>
                  </a:ext>
                </a:extLst>
              </a:tr>
              <a:tr h="472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K-Nearest Neighbor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66.43%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635821"/>
                  </a:ext>
                </a:extLst>
              </a:tr>
              <a:tr h="472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Naïve Bayes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69.41%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957820"/>
                  </a:ext>
                </a:extLst>
              </a:tr>
              <a:tr h="472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Decision tree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63.64%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375916"/>
                  </a:ext>
                </a:extLst>
              </a:tr>
              <a:tr h="472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ANN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71.33%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903883"/>
                  </a:ext>
                </a:extLst>
              </a:tr>
              <a:tr h="472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Keras</a:t>
                      </a:r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– ANN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71.85%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648670"/>
                  </a:ext>
                </a:extLst>
              </a:tr>
              <a:tr h="472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70%</a:t>
                      </a:r>
                      <a:endParaRPr lang="ko-KR" altLang="en-US" sz="3600" b="1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6775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F4FB347-EBFF-46E3-A849-810582967EF2}"/>
              </a:ext>
            </a:extLst>
          </p:cNvPr>
          <p:cNvSpPr txBox="1"/>
          <p:nvPr/>
        </p:nvSpPr>
        <p:spPr>
          <a:xfrm>
            <a:off x="12194016" y="2565126"/>
            <a:ext cx="55704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평균 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70%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SVM </a:t>
            </a:r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높은 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FD3D5C-9DD1-4331-8AA0-E108246E0AD8}"/>
              </a:ext>
            </a:extLst>
          </p:cNvPr>
          <p:cNvCxnSpPr>
            <a:cxnSpLocks/>
          </p:cNvCxnSpPr>
          <p:nvPr/>
        </p:nvCxnSpPr>
        <p:spPr>
          <a:xfrm flipH="1">
            <a:off x="10252767" y="3118641"/>
            <a:ext cx="2083569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2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1"/>
    </mc:Choice>
    <mc:Fallback xmlns="">
      <p:transition spd="slow" advTm="1812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1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34472" y="741795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앙상블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FB347-EBFF-46E3-A849-810582967EF2}"/>
              </a:ext>
            </a:extLst>
          </p:cNvPr>
          <p:cNvSpPr txBox="1"/>
          <p:nvPr/>
        </p:nvSpPr>
        <p:spPr>
          <a:xfrm>
            <a:off x="12194016" y="5905500"/>
            <a:ext cx="5570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상위 </a:t>
            </a:r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모델 활용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(SVM/ </a:t>
            </a:r>
            <a:r>
              <a:rPr lang="ko-KR" altLang="en-US" sz="4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로지스틱 회귀</a:t>
            </a:r>
            <a:r>
              <a:rPr lang="en-US" altLang="ko-KR" sz="4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 ANN/ </a:t>
            </a:r>
            <a:r>
              <a:rPr lang="en-US" altLang="ko-KR" sz="4000" dirty="0" err="1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Keras</a:t>
            </a:r>
            <a:r>
              <a:rPr lang="en-US" altLang="ko-KR" sz="4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-ANN)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FD3D5C-9DD1-4331-8AA0-E108246E0AD8}"/>
              </a:ext>
            </a:extLst>
          </p:cNvPr>
          <p:cNvCxnSpPr>
            <a:cxnSpLocks/>
          </p:cNvCxnSpPr>
          <p:nvPr/>
        </p:nvCxnSpPr>
        <p:spPr>
          <a:xfrm flipH="1">
            <a:off x="10252767" y="6459015"/>
            <a:ext cx="2083569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Image for post">
            <a:extLst>
              <a:ext uri="{FF2B5EF4-FFF2-40B4-BE49-F238E27FC236}">
                <a16:creationId xmlns:a16="http://schemas.microsoft.com/office/drawing/2014/main" id="{C59742CE-F52D-47E1-89E6-A67FE506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12" y="1792363"/>
            <a:ext cx="969645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9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48"/>
    </mc:Choice>
    <mc:Fallback xmlns="">
      <p:transition spd="slow" advTm="38648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1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264636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앙상블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FB347-EBFF-46E3-A849-810582967EF2}"/>
              </a:ext>
            </a:extLst>
          </p:cNvPr>
          <p:cNvSpPr txBox="1"/>
          <p:nvPr/>
        </p:nvSpPr>
        <p:spPr>
          <a:xfrm>
            <a:off x="12194016" y="5905500"/>
            <a:ext cx="5570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상위 </a:t>
            </a:r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모델 활용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(SVM/ </a:t>
            </a:r>
            <a:r>
              <a:rPr lang="ko-KR" altLang="en-US" sz="4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로지스틱 회귀</a:t>
            </a:r>
            <a:r>
              <a:rPr lang="en-US" altLang="ko-KR" sz="4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 ANN/ </a:t>
            </a:r>
            <a:r>
              <a:rPr lang="en-US" altLang="ko-KR" sz="4000" dirty="0" err="1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Keras</a:t>
            </a:r>
            <a:r>
              <a:rPr lang="en-US" altLang="ko-KR" sz="4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-ANN)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FD3D5C-9DD1-4331-8AA0-E108246E0AD8}"/>
              </a:ext>
            </a:extLst>
          </p:cNvPr>
          <p:cNvCxnSpPr>
            <a:cxnSpLocks/>
          </p:cNvCxnSpPr>
          <p:nvPr/>
        </p:nvCxnSpPr>
        <p:spPr>
          <a:xfrm flipH="1">
            <a:off x="10252767" y="6459015"/>
            <a:ext cx="2083569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CE63D54-ADB6-4C32-87D7-2510162D4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239" y="4838700"/>
            <a:ext cx="9426019" cy="41074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1EE5E9-0C98-40CB-BDCF-01DE1DF94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5651" y="1126516"/>
            <a:ext cx="9426019" cy="23405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33E08C-F6D9-493D-AA9F-1D6EBA46C76B}"/>
              </a:ext>
            </a:extLst>
          </p:cNvPr>
          <p:cNvSpPr txBox="1"/>
          <p:nvPr/>
        </p:nvSpPr>
        <p:spPr>
          <a:xfrm>
            <a:off x="1052958" y="3857788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앙상블 모델 만들기</a:t>
            </a:r>
          </a:p>
        </p:txBody>
      </p:sp>
    </p:spTree>
    <p:extLst>
      <p:ext uri="{BB962C8B-B14F-4D97-AF65-F5344CB8AC3E}">
        <p14:creationId xmlns:p14="http://schemas.microsoft.com/office/powerpoint/2010/main" val="111790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58"/>
    </mc:Choice>
    <mc:Fallback xmlns="">
      <p:transition spd="slow" advTm="4665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1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1603676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앙상블 모델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59995-735C-4D34-AA76-251DA2DB9DEE}"/>
              </a:ext>
            </a:extLst>
          </p:cNvPr>
          <p:cNvSpPr txBox="1"/>
          <p:nvPr/>
        </p:nvSpPr>
        <p:spPr>
          <a:xfrm>
            <a:off x="12194016" y="3588440"/>
            <a:ext cx="4438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73.78%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003C05-6289-45A5-A738-F1C76F97076B}"/>
              </a:ext>
            </a:extLst>
          </p:cNvPr>
          <p:cNvCxnSpPr>
            <a:cxnSpLocks/>
          </p:cNvCxnSpPr>
          <p:nvPr/>
        </p:nvCxnSpPr>
        <p:spPr>
          <a:xfrm flipH="1">
            <a:off x="10506529" y="4141955"/>
            <a:ext cx="182980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471B221-5282-4827-A745-7D1870E6D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840" y="2628670"/>
            <a:ext cx="9880522" cy="31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2"/>
    </mc:Choice>
    <mc:Fallback xmlns="">
      <p:transition spd="slow" advTm="70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182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697818" y="6294774"/>
            <a:ext cx="10892362" cy="11519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000" kern="0" spc="-1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경기 승패 예측 시스템</a:t>
            </a:r>
            <a:endParaRPr lang="en-US" sz="6600" dirty="0">
              <a:solidFill>
                <a:srgbClr val="ECE9E0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0D1FA3-C86F-4C2D-8B54-AE947E68764C}"/>
              </a:ext>
            </a:extLst>
          </p:cNvPr>
          <p:cNvGrpSpPr/>
          <p:nvPr/>
        </p:nvGrpSpPr>
        <p:grpSpPr>
          <a:xfrm>
            <a:off x="181032" y="300389"/>
            <a:ext cx="1391843" cy="1195807"/>
            <a:chOff x="-66380" y="324297"/>
            <a:chExt cx="1981337" cy="17022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2684" y="324297"/>
              <a:ext cx="1702273" cy="1702273"/>
              <a:chOff x="1891870" y="1430806"/>
              <a:chExt cx="4020978" cy="402097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91870" y="1430806"/>
                <a:ext cx="4020978" cy="402097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66380" y="561392"/>
              <a:ext cx="1932207" cy="1403265"/>
              <a:chOff x="1782950" y="2117219"/>
              <a:chExt cx="4564111" cy="33146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20000">
                <a:off x="1782950" y="2117219"/>
                <a:ext cx="4564111" cy="3314686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778559" y="502269"/>
            <a:ext cx="5776585" cy="1019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800" dirty="0">
                <a:solidFill>
                  <a:srgbClr val="DBD1B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주제 선정</a:t>
            </a:r>
            <a:endParaRPr lang="en-US" sz="700" dirty="0">
              <a:solidFill>
                <a:srgbClr val="DBD1B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F0DAE335-0B64-4602-815D-1D27A7F9A12B}"/>
              </a:ext>
            </a:extLst>
          </p:cNvPr>
          <p:cNvSpPr txBox="1"/>
          <p:nvPr/>
        </p:nvSpPr>
        <p:spPr>
          <a:xfrm>
            <a:off x="5256656" y="7815614"/>
            <a:ext cx="7774685" cy="8222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kern="0" spc="-1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정말 승패 예측이 가능한가</a:t>
            </a:r>
            <a:r>
              <a:rPr lang="en-US" altLang="ko-KR" sz="4000" kern="0" spc="-100" dirty="0">
                <a:solidFill>
                  <a:srgbClr val="ECE9E0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?</a:t>
            </a:r>
            <a:endParaRPr lang="en-US" sz="3200" dirty="0">
              <a:solidFill>
                <a:srgbClr val="ECE9E0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17E90F-39E0-475E-8FCD-EE883FDAC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564" y="2431662"/>
            <a:ext cx="11512949" cy="31211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A6051C-1AA2-430D-9C97-20DDD11E7B64}"/>
              </a:ext>
            </a:extLst>
          </p:cNvPr>
          <p:cNvSpPr txBox="1"/>
          <p:nvPr/>
        </p:nvSpPr>
        <p:spPr>
          <a:xfrm>
            <a:off x="5562600" y="1971059"/>
            <a:ext cx="1082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덴쓰와</a:t>
            </a:r>
            <a:r>
              <a:rPr lang="ko-KR" altLang="en-US" b="0" i="0" dirty="0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팀트웰브가</a:t>
            </a:r>
            <a:r>
              <a:rPr lang="ko-KR" altLang="en-US" b="0" i="0" dirty="0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 공동으로 개발한 축구경기 승패 예측 </a:t>
            </a:r>
            <a:r>
              <a:rPr lang="en-US" altLang="ko-KR" b="0" i="0" dirty="0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AI </a:t>
            </a:r>
            <a:r>
              <a:rPr lang="ko-KR" altLang="en-US" b="0" i="0" dirty="0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시스템의 화면</a:t>
            </a:r>
            <a:r>
              <a:rPr lang="en-US" altLang="ko-KR" b="0" i="0" dirty="0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. </a:t>
            </a:r>
            <a:r>
              <a:rPr lang="ko-KR" altLang="en-US" b="0" i="0" dirty="0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사진</a:t>
            </a:r>
            <a:r>
              <a:rPr lang="en-US" altLang="ko-KR" b="0" i="0" dirty="0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=</a:t>
            </a:r>
            <a:r>
              <a:rPr lang="ko-KR" altLang="en-US" b="0" i="0" dirty="0" err="1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덴쓰</a:t>
            </a:r>
            <a:r>
              <a:rPr lang="ko-KR" altLang="en-US" b="0" i="0" dirty="0">
                <a:solidFill>
                  <a:srgbClr val="998B4B"/>
                </a:solidFill>
                <a:effectLst/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  <a:t> 제공</a:t>
            </a:r>
            <a:br>
              <a:rPr lang="ko-KR" altLang="en-US" dirty="0">
                <a:solidFill>
                  <a:srgbClr val="998B4B"/>
                </a:solidFill>
                <a:latin typeface="환경R" panose="02020503020101020101" pitchFamily="18" charset="-127"/>
                <a:ea typeface="환경R" panose="02020503020101020101" pitchFamily="18" charset="-127"/>
                <a:cs typeface="환경R" panose="02020503020101020101" pitchFamily="18" charset="-127"/>
              </a:rPr>
            </a:br>
            <a:endParaRPr lang="ko-KR" altLang="en-US" dirty="0">
              <a:solidFill>
                <a:srgbClr val="998B4B"/>
              </a:solidFill>
              <a:latin typeface="환경R" panose="02020503020101020101" pitchFamily="18" charset="-127"/>
              <a:ea typeface="환경R" panose="02020503020101020101" pitchFamily="18" charset="-127"/>
              <a:cs typeface="환경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908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0664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97FF40-AC37-41FF-8E4C-6353524C28AA}"/>
              </a:ext>
            </a:extLst>
          </p:cNvPr>
          <p:cNvSpPr/>
          <p:nvPr/>
        </p:nvSpPr>
        <p:spPr>
          <a:xfrm>
            <a:off x="3385859" y="1985392"/>
            <a:ext cx="5109221" cy="17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748674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앙상블 모델로 최근 경기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59995-735C-4D34-AA76-251DA2DB9DEE}"/>
              </a:ext>
            </a:extLst>
          </p:cNvPr>
          <p:cNvSpPr txBox="1"/>
          <p:nvPr/>
        </p:nvSpPr>
        <p:spPr>
          <a:xfrm>
            <a:off x="13325828" y="4852568"/>
            <a:ext cx="44386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수집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홈팀</a:t>
            </a:r>
            <a:r>
              <a:rPr lang="en-US" altLang="ko-KR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 </a:t>
            </a:r>
            <a:r>
              <a:rPr lang="ko-KR" altLang="en-US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팀 최근 </a:t>
            </a:r>
            <a:r>
              <a:rPr lang="en-US" altLang="ko-KR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경기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7B2CBC-E860-4DBE-9E27-4137EF36C6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78" t="27371" r="78533" b="11795"/>
          <a:stretch/>
        </p:blipFill>
        <p:spPr>
          <a:xfrm>
            <a:off x="3385859" y="1985392"/>
            <a:ext cx="1408480" cy="16925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3EEFEB-7881-4EA4-8D8B-774C66BA3E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368" t="26306" r="9943" b="12860"/>
          <a:stretch/>
        </p:blipFill>
        <p:spPr>
          <a:xfrm>
            <a:off x="7086600" y="2051874"/>
            <a:ext cx="1408480" cy="169251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ACA8E8-C35C-4BF9-B747-652B2F04C20E}"/>
              </a:ext>
            </a:extLst>
          </p:cNvPr>
          <p:cNvCxnSpPr>
            <a:cxnSpLocks/>
          </p:cNvCxnSpPr>
          <p:nvPr/>
        </p:nvCxnSpPr>
        <p:spPr>
          <a:xfrm flipH="1">
            <a:off x="12023609" y="6210300"/>
            <a:ext cx="1463791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E4489B-7BF8-433A-B39C-13EDEE4B6AA9}"/>
              </a:ext>
            </a:extLst>
          </p:cNvPr>
          <p:cNvSpPr/>
          <p:nvPr/>
        </p:nvSpPr>
        <p:spPr>
          <a:xfrm>
            <a:off x="4974742" y="2509110"/>
            <a:ext cx="647366" cy="71155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2056561-19B4-49E8-8FBC-A430122E3A74}"/>
              </a:ext>
            </a:extLst>
          </p:cNvPr>
          <p:cNvSpPr/>
          <p:nvPr/>
        </p:nvSpPr>
        <p:spPr>
          <a:xfrm>
            <a:off x="6264236" y="2509110"/>
            <a:ext cx="647366" cy="71155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9D78D-9709-4891-912A-ED326D42DC7D}"/>
              </a:ext>
            </a:extLst>
          </p:cNvPr>
          <p:cNvSpPr txBox="1"/>
          <p:nvPr/>
        </p:nvSpPr>
        <p:spPr>
          <a:xfrm>
            <a:off x="5704943" y="2364729"/>
            <a:ext cx="461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62570체" panose="02000000000000000000" pitchFamily="2" charset="-127"/>
                <a:ea typeface="62570체" panose="02000000000000000000" pitchFamily="2" charset="-127"/>
              </a:rPr>
              <a:t>:</a:t>
            </a:r>
            <a:endParaRPr lang="ko-KR" altLang="en-US" sz="72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4081FD-BDDC-4E99-8DA4-E3A221C1223F}"/>
              </a:ext>
            </a:extLst>
          </p:cNvPr>
          <p:cNvSpPr txBox="1"/>
          <p:nvPr/>
        </p:nvSpPr>
        <p:spPr>
          <a:xfrm>
            <a:off x="5069798" y="2571243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03F09-3F06-4AA0-815E-ADB5A50B0FD3}"/>
              </a:ext>
            </a:extLst>
          </p:cNvPr>
          <p:cNvSpPr txBox="1"/>
          <p:nvPr/>
        </p:nvSpPr>
        <p:spPr>
          <a:xfrm>
            <a:off x="6352143" y="2571243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A659A0E5-B3B0-43BD-A716-4F9A90DD3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892783"/>
              </p:ext>
            </p:extLst>
          </p:nvPr>
        </p:nvGraphicFramePr>
        <p:xfrm>
          <a:off x="857293" y="6351029"/>
          <a:ext cx="10159370" cy="1643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388">
                  <a:extLst>
                    <a:ext uri="{9D8B030D-6E8A-4147-A177-3AD203B41FA5}">
                      <a16:colId xmlns:a16="http://schemas.microsoft.com/office/drawing/2014/main" val="308628274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36984325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052818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6966775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5598673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3691247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06037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8536497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942188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3798628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0415546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40589027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295620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927444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989802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784863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9876028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482148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146614411"/>
                    </a:ext>
                  </a:extLst>
                </a:gridCol>
                <a:gridCol w="378182">
                  <a:extLst>
                    <a:ext uri="{9D8B030D-6E8A-4147-A177-3AD203B41FA5}">
                      <a16:colId xmlns:a16="http://schemas.microsoft.com/office/drawing/2014/main" val="3418465239"/>
                    </a:ext>
                  </a:extLst>
                </a:gridCol>
              </a:tblGrid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HomeTeam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AwayTeam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FHG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HHG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HSC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ASC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HSIP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ASIP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HFC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AFC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HCC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ACC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HYC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AYC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HRC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1316766629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Leicester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2947823464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Sheffield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934050366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Aston Villa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2701540120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West 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3434753399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Wolves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1168163236"/>
                  </a:ext>
                </a:extLst>
              </a:tr>
            </a:tbl>
          </a:graphicData>
        </a:graphic>
      </p:graphicFrame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0263921-E730-4157-B92C-7CA8E348FE23}"/>
              </a:ext>
            </a:extLst>
          </p:cNvPr>
          <p:cNvSpPr/>
          <p:nvPr/>
        </p:nvSpPr>
        <p:spPr>
          <a:xfrm>
            <a:off x="10668001" y="5219700"/>
            <a:ext cx="1355608" cy="2057400"/>
          </a:xfrm>
          <a:custGeom>
            <a:avLst/>
            <a:gdLst>
              <a:gd name="connsiteX0" fmla="*/ 0 w 812800"/>
              <a:gd name="connsiteY0" fmla="*/ 0 h 3217334"/>
              <a:gd name="connsiteX1" fmla="*/ 812800 w 812800"/>
              <a:gd name="connsiteY1" fmla="*/ 0 h 3217334"/>
              <a:gd name="connsiteX2" fmla="*/ 812800 w 812800"/>
              <a:gd name="connsiteY2" fmla="*/ 3217334 h 3217334"/>
              <a:gd name="connsiteX3" fmla="*/ 135466 w 812800"/>
              <a:gd name="connsiteY3" fmla="*/ 3217334 h 32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217334">
                <a:moveTo>
                  <a:pt x="0" y="0"/>
                </a:moveTo>
                <a:lnTo>
                  <a:pt x="812800" y="0"/>
                </a:lnTo>
                <a:lnTo>
                  <a:pt x="812800" y="3217334"/>
                </a:lnTo>
                <a:lnTo>
                  <a:pt x="135466" y="3217334"/>
                </a:lnTo>
              </a:path>
            </a:pathLst>
          </a:custGeom>
          <a:noFill/>
          <a:ln w="254000">
            <a:solidFill>
              <a:srgbClr val="ECE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C2F1D0E-683F-4C03-9D65-A007BC9DB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947188"/>
              </p:ext>
            </p:extLst>
          </p:nvPr>
        </p:nvGraphicFramePr>
        <p:xfrm>
          <a:off x="829457" y="4351064"/>
          <a:ext cx="10159370" cy="1643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388">
                  <a:extLst>
                    <a:ext uri="{9D8B030D-6E8A-4147-A177-3AD203B41FA5}">
                      <a16:colId xmlns:a16="http://schemas.microsoft.com/office/drawing/2014/main" val="308628274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36984325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052818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6966775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5598673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3691247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06037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8536497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942188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3798628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0415546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40589027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295620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927444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989802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784863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9876028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482148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146614411"/>
                    </a:ext>
                  </a:extLst>
                </a:gridCol>
                <a:gridCol w="378182">
                  <a:extLst>
                    <a:ext uri="{9D8B030D-6E8A-4147-A177-3AD203B41FA5}">
                      <a16:colId xmlns:a16="http://schemas.microsoft.com/office/drawing/2014/main" val="3418465239"/>
                    </a:ext>
                  </a:extLst>
                </a:gridCol>
              </a:tblGrid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HomeTeam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AwayTeam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FHG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HHG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HSC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ASC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HSIP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ASIP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HFC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AFC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HCC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ACC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HYC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AYC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HRC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766629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West Ham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23464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Brighton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050366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Newcastle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40120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Man City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53399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Everton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63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38"/>
    </mc:Choice>
    <mc:Fallback xmlns="">
      <p:transition spd="slow" advTm="2833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0664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97FF40-AC37-41FF-8E4C-6353524C28AA}"/>
              </a:ext>
            </a:extLst>
          </p:cNvPr>
          <p:cNvSpPr/>
          <p:nvPr/>
        </p:nvSpPr>
        <p:spPr>
          <a:xfrm>
            <a:off x="3385859" y="1985392"/>
            <a:ext cx="5109221" cy="17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748674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앙상블 모델로 최근 경기 예측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7B2CBC-E860-4DBE-9E27-4137EF36C6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78" t="27371" r="78533" b="11795"/>
          <a:stretch/>
        </p:blipFill>
        <p:spPr>
          <a:xfrm>
            <a:off x="3385859" y="1985392"/>
            <a:ext cx="1408480" cy="16925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3EEFEB-7881-4EA4-8D8B-774C66BA3E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368" t="26306" r="9943" b="12860"/>
          <a:stretch/>
        </p:blipFill>
        <p:spPr>
          <a:xfrm>
            <a:off x="7086600" y="2051874"/>
            <a:ext cx="1408480" cy="169251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E4489B-7BF8-433A-B39C-13EDEE4B6AA9}"/>
              </a:ext>
            </a:extLst>
          </p:cNvPr>
          <p:cNvSpPr/>
          <p:nvPr/>
        </p:nvSpPr>
        <p:spPr>
          <a:xfrm>
            <a:off x="4974742" y="2509110"/>
            <a:ext cx="647366" cy="71155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2056561-19B4-49E8-8FBC-A430122E3A74}"/>
              </a:ext>
            </a:extLst>
          </p:cNvPr>
          <p:cNvSpPr/>
          <p:nvPr/>
        </p:nvSpPr>
        <p:spPr>
          <a:xfrm>
            <a:off x="6264236" y="2509110"/>
            <a:ext cx="647366" cy="71155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9D78D-9709-4891-912A-ED326D42DC7D}"/>
              </a:ext>
            </a:extLst>
          </p:cNvPr>
          <p:cNvSpPr txBox="1"/>
          <p:nvPr/>
        </p:nvSpPr>
        <p:spPr>
          <a:xfrm>
            <a:off x="5704943" y="2364729"/>
            <a:ext cx="461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62570체" panose="02000000000000000000" pitchFamily="2" charset="-127"/>
                <a:ea typeface="62570체" panose="02000000000000000000" pitchFamily="2" charset="-127"/>
              </a:rPr>
              <a:t>:</a:t>
            </a:r>
            <a:endParaRPr lang="ko-KR" altLang="en-US" sz="72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4081FD-BDDC-4E99-8DA4-E3A221C1223F}"/>
              </a:ext>
            </a:extLst>
          </p:cNvPr>
          <p:cNvSpPr txBox="1"/>
          <p:nvPr/>
        </p:nvSpPr>
        <p:spPr>
          <a:xfrm>
            <a:off x="5069798" y="2571243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03F09-3F06-4AA0-815E-ADB5A50B0FD3}"/>
              </a:ext>
            </a:extLst>
          </p:cNvPr>
          <p:cNvSpPr txBox="1"/>
          <p:nvPr/>
        </p:nvSpPr>
        <p:spPr>
          <a:xfrm>
            <a:off x="6352143" y="2571243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A659A0E5-B3B0-43BD-A716-4F9A90DD3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240"/>
              </p:ext>
            </p:extLst>
          </p:nvPr>
        </p:nvGraphicFramePr>
        <p:xfrm>
          <a:off x="857293" y="6161279"/>
          <a:ext cx="10159370" cy="1643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388">
                  <a:extLst>
                    <a:ext uri="{9D8B030D-6E8A-4147-A177-3AD203B41FA5}">
                      <a16:colId xmlns:a16="http://schemas.microsoft.com/office/drawing/2014/main" val="308628274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36984325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052818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6966775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5598673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3691247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06037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8536497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942188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3798628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0415546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40589027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295620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927444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989802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784863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9876028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482148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146614411"/>
                    </a:ext>
                  </a:extLst>
                </a:gridCol>
                <a:gridCol w="378182">
                  <a:extLst>
                    <a:ext uri="{9D8B030D-6E8A-4147-A177-3AD203B41FA5}">
                      <a16:colId xmlns:a16="http://schemas.microsoft.com/office/drawing/2014/main" val="3418465239"/>
                    </a:ext>
                  </a:extLst>
                </a:gridCol>
              </a:tblGrid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HomeTeam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AwayTeam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FHG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HHG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HSC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ASC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HSIP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ASIP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HFC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AFC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HCC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ACC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HYC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AYC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HRC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766629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Leicester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23464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Sheffield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050366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Aston Villa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40120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West 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53399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</a:rPr>
                        <a:t>Wolves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Arsnal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13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63236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CEE1848-66B6-4877-9A35-829A949D4608}"/>
              </a:ext>
            </a:extLst>
          </p:cNvPr>
          <p:cNvCxnSpPr>
            <a:cxnSpLocks/>
          </p:cNvCxnSpPr>
          <p:nvPr/>
        </p:nvCxnSpPr>
        <p:spPr>
          <a:xfrm flipH="1">
            <a:off x="12023609" y="6210300"/>
            <a:ext cx="1463791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86AEC0C2-6B18-434C-87B3-6957D020C1DA}"/>
              </a:ext>
            </a:extLst>
          </p:cNvPr>
          <p:cNvSpPr/>
          <p:nvPr/>
        </p:nvSpPr>
        <p:spPr>
          <a:xfrm>
            <a:off x="10668001" y="5219700"/>
            <a:ext cx="1355608" cy="2057400"/>
          </a:xfrm>
          <a:custGeom>
            <a:avLst/>
            <a:gdLst>
              <a:gd name="connsiteX0" fmla="*/ 0 w 812800"/>
              <a:gd name="connsiteY0" fmla="*/ 0 h 3217334"/>
              <a:gd name="connsiteX1" fmla="*/ 812800 w 812800"/>
              <a:gd name="connsiteY1" fmla="*/ 0 h 3217334"/>
              <a:gd name="connsiteX2" fmla="*/ 812800 w 812800"/>
              <a:gd name="connsiteY2" fmla="*/ 3217334 h 3217334"/>
              <a:gd name="connsiteX3" fmla="*/ 135466 w 812800"/>
              <a:gd name="connsiteY3" fmla="*/ 3217334 h 32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217334">
                <a:moveTo>
                  <a:pt x="0" y="0"/>
                </a:moveTo>
                <a:lnTo>
                  <a:pt x="812800" y="0"/>
                </a:lnTo>
                <a:lnTo>
                  <a:pt x="812800" y="3217334"/>
                </a:lnTo>
                <a:lnTo>
                  <a:pt x="135466" y="3217334"/>
                </a:lnTo>
              </a:path>
            </a:pathLst>
          </a:custGeom>
          <a:noFill/>
          <a:ln w="254000">
            <a:solidFill>
              <a:srgbClr val="ECE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C2F1D0E-683F-4C03-9D65-A007BC9DB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718143"/>
              </p:ext>
            </p:extLst>
          </p:nvPr>
        </p:nvGraphicFramePr>
        <p:xfrm>
          <a:off x="829457" y="4351064"/>
          <a:ext cx="10159370" cy="1643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388">
                  <a:extLst>
                    <a:ext uri="{9D8B030D-6E8A-4147-A177-3AD203B41FA5}">
                      <a16:colId xmlns:a16="http://schemas.microsoft.com/office/drawing/2014/main" val="308628274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36984325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052818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6966775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5598673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3691247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06037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8536497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942188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3798628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0415546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40589027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295620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927444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98980287"/>
                    </a:ext>
                  </a:extLst>
                </a:gridCol>
                <a:gridCol w="438355">
                  <a:extLst>
                    <a:ext uri="{9D8B030D-6E8A-4147-A177-3AD203B41FA5}">
                      <a16:colId xmlns:a16="http://schemas.microsoft.com/office/drawing/2014/main" val="109784863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49876028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4821487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6614411"/>
                    </a:ext>
                  </a:extLst>
                </a:gridCol>
                <a:gridCol w="473227">
                  <a:extLst>
                    <a:ext uri="{9D8B030D-6E8A-4147-A177-3AD203B41FA5}">
                      <a16:colId xmlns:a16="http://schemas.microsoft.com/office/drawing/2014/main" val="3418465239"/>
                    </a:ext>
                  </a:extLst>
                </a:gridCol>
              </a:tblGrid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HomeTeam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AwayTeam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FHG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HHG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HSC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ASC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HSIP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ASIP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HFC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AFC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HCC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ACC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HYC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AYC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HRC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1316766629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West Ham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2947823464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Brighton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934050366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Newcastle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23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2701540120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Man City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3434753399"/>
                  </a:ext>
                </a:extLst>
              </a:tr>
              <a:tr h="213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Tottenham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Everton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>
                    <a:solidFill>
                      <a:srgbClr val="33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48" marR="4748" marT="4748" marB="0" anchor="ctr"/>
                </a:tc>
                <a:extLst>
                  <a:ext uri="{0D108BD9-81ED-4DB2-BD59-A6C34878D82A}">
                    <a16:rowId xmlns:a16="http://schemas.microsoft.com/office/drawing/2014/main" val="116816323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55BD874-D715-4DFC-81FB-FDCAF885EA10}"/>
              </a:ext>
            </a:extLst>
          </p:cNvPr>
          <p:cNvSpPr txBox="1"/>
          <p:nvPr/>
        </p:nvSpPr>
        <p:spPr>
          <a:xfrm>
            <a:off x="13325828" y="4852568"/>
            <a:ext cx="44386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수집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홈팀</a:t>
            </a:r>
            <a:r>
              <a:rPr lang="en-US" altLang="ko-KR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 </a:t>
            </a:r>
            <a:r>
              <a:rPr lang="ko-KR" altLang="en-US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팀 최근 </a:t>
            </a:r>
            <a:r>
              <a:rPr lang="en-US" altLang="ko-KR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60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경기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8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66"/>
    </mc:Choice>
    <mc:Fallback xmlns="">
      <p:transition spd="slow" advTm="1296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-1215"/>
            <a:ext cx="18285714" cy="102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989014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미래 값 추정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ACA8E8-C35C-4BF9-B747-652B2F04C20E}"/>
              </a:ext>
            </a:extLst>
          </p:cNvPr>
          <p:cNvCxnSpPr>
            <a:cxnSpLocks/>
          </p:cNvCxnSpPr>
          <p:nvPr/>
        </p:nvCxnSpPr>
        <p:spPr>
          <a:xfrm flipH="1">
            <a:off x="11811000" y="4687091"/>
            <a:ext cx="1438627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A02A7A-8C4A-4434-B2C5-31133E008466}"/>
              </a:ext>
            </a:extLst>
          </p:cNvPr>
          <p:cNvSpPr txBox="1"/>
          <p:nvPr/>
        </p:nvSpPr>
        <p:spPr>
          <a:xfrm>
            <a:off x="13325828" y="3790423"/>
            <a:ext cx="44386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ko-KR" sz="6000" b="1" i="0" dirty="0">
                <a:solidFill>
                  <a:srgbClr val="ECE9E0"/>
                </a:solidFill>
                <a:latin typeface="순천 B" panose="02020603020101020101" pitchFamily="18" charset="-127"/>
                <a:ea typeface="나눔스퀘어OTF Bold" panose="020B0600000101010101" pitchFamily="34" charset="-127"/>
              </a:rPr>
              <a:t>β</a:t>
            </a:r>
            <a:r>
              <a:rPr lang="en-US" altLang="ko-KR" sz="6000" b="1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6000" b="1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베타</a:t>
            </a:r>
            <a:r>
              <a:rPr lang="en-US" altLang="ko-KR" sz="6000" b="1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ko-KR" altLang="en-US" sz="6000" b="1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값에 따라 미래 값 추정 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20F5E6-88A0-48B4-A3D3-160DFE138109}"/>
              </a:ext>
            </a:extLst>
          </p:cNvPr>
          <p:cNvSpPr txBox="1"/>
          <p:nvPr/>
        </p:nvSpPr>
        <p:spPr>
          <a:xfrm>
            <a:off x="1222431" y="2953947"/>
            <a:ext cx="8837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V=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미래 값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 </a:t>
            </a:r>
            <a:r>
              <a:rPr lang="el-GR" altLang="ko-KR" sz="3200" b="1" i="0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β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 =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가중치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 </a:t>
            </a:r>
            <a:r>
              <a:rPr lang="el-GR" altLang="ko-KR" sz="3200" b="1" i="0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Θ</a:t>
            </a:r>
            <a:r>
              <a:rPr lang="en-US" altLang="ko-KR" sz="3200" b="0" i="0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=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상관 값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0E1E54-1F7C-4952-9EF1-29FA7FB9F305}"/>
              </a:ext>
            </a:extLst>
          </p:cNvPr>
          <p:cNvSpPr txBox="1"/>
          <p:nvPr/>
        </p:nvSpPr>
        <p:spPr>
          <a:xfrm>
            <a:off x="1593777" y="3708156"/>
            <a:ext cx="88376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미래에 있을 경기 기록은 과거 경기 기록과 비슷할 것이라는 가정</a:t>
            </a:r>
            <a:endParaRPr lang="en-US" altLang="ko-KR" sz="2400" b="1" dirty="0">
              <a:solidFill>
                <a:schemeClr val="bg2">
                  <a:lumMod val="1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- 5</a:t>
            </a:r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경기 결과 중 최근 경기에 더 가중치를 부여하여 계산할 수 있는 지수적 가중 평균 이용</a:t>
            </a:r>
            <a:endParaRPr lang="en-US" altLang="ko-KR" sz="2400" b="1" dirty="0">
              <a:solidFill>
                <a:schemeClr val="bg2">
                  <a:lumMod val="1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l-GR" altLang="ko-KR" sz="2400" b="1" i="0" dirty="0">
                <a:solidFill>
                  <a:schemeClr val="bg2">
                    <a:lumMod val="10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β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베타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 </a:t>
            </a:r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값을 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0.4, 0.3, 0.2</a:t>
            </a:r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설정하여 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가지 경우의 수를 구함</a:t>
            </a:r>
            <a:endParaRPr lang="en-US" altLang="ko-KR" sz="2400" b="1" dirty="0">
              <a:solidFill>
                <a:schemeClr val="bg2">
                  <a:lumMod val="1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5B02030F-A2E0-4503-8D6C-59F7A765AD63}"/>
              </a:ext>
            </a:extLst>
          </p:cNvPr>
          <p:cNvSpPr/>
          <p:nvPr/>
        </p:nvSpPr>
        <p:spPr>
          <a:xfrm>
            <a:off x="9940040" y="2398729"/>
            <a:ext cx="1947161" cy="4650562"/>
          </a:xfrm>
          <a:custGeom>
            <a:avLst/>
            <a:gdLst>
              <a:gd name="connsiteX0" fmla="*/ 0 w 812800"/>
              <a:gd name="connsiteY0" fmla="*/ 0 h 3217334"/>
              <a:gd name="connsiteX1" fmla="*/ 812800 w 812800"/>
              <a:gd name="connsiteY1" fmla="*/ 0 h 3217334"/>
              <a:gd name="connsiteX2" fmla="*/ 812800 w 812800"/>
              <a:gd name="connsiteY2" fmla="*/ 3217334 h 3217334"/>
              <a:gd name="connsiteX3" fmla="*/ 135466 w 812800"/>
              <a:gd name="connsiteY3" fmla="*/ 3217334 h 32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217334">
                <a:moveTo>
                  <a:pt x="0" y="0"/>
                </a:moveTo>
                <a:lnTo>
                  <a:pt x="812800" y="0"/>
                </a:lnTo>
                <a:lnTo>
                  <a:pt x="812800" y="3217334"/>
                </a:lnTo>
                <a:lnTo>
                  <a:pt x="135466" y="3217334"/>
                </a:lnTo>
              </a:path>
            </a:pathLst>
          </a:custGeom>
          <a:noFill/>
          <a:ln w="254000">
            <a:solidFill>
              <a:srgbClr val="ECE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99E2D3-603F-4B7B-946D-E2986A41D6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583"/>
          <a:stretch/>
        </p:blipFill>
        <p:spPr>
          <a:xfrm>
            <a:off x="1640148" y="1909119"/>
            <a:ext cx="8419923" cy="95311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CDADA5-3D60-4E5F-BA0D-4B6A43B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97520"/>
              </p:ext>
            </p:extLst>
          </p:nvPr>
        </p:nvGraphicFramePr>
        <p:xfrm>
          <a:off x="898462" y="5830091"/>
          <a:ext cx="10090750" cy="2238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1338">
                  <a:extLst>
                    <a:ext uri="{9D8B030D-6E8A-4147-A177-3AD203B41FA5}">
                      <a16:colId xmlns:a16="http://schemas.microsoft.com/office/drawing/2014/main" val="40162304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484911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3254541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56191416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8649181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30427298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87370927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0984243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5993541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63955216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60688592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6390733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9000843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49165560"/>
                    </a:ext>
                  </a:extLst>
                </a:gridCol>
                <a:gridCol w="626012">
                  <a:extLst>
                    <a:ext uri="{9D8B030D-6E8A-4147-A177-3AD203B41FA5}">
                      <a16:colId xmlns:a16="http://schemas.microsoft.com/office/drawing/2014/main" val="3022915692"/>
                    </a:ext>
                  </a:extLst>
                </a:gridCol>
              </a:tblGrid>
              <a:tr h="693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HomeTeam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AwayTeam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altLang="ko-KR" sz="18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"/>
                          <a:ea typeface="나눔스퀘어OTF Bold" panose="020B0600000101010101" pitchFamily="34" charset="-127"/>
                        </a:rPr>
                        <a:t>β</a:t>
                      </a:r>
                      <a:r>
                        <a:rPr lang="en-US" altLang="ko-KR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베타</a:t>
                      </a:r>
                      <a:r>
                        <a:rPr lang="en-US" altLang="ko-KR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 </a:t>
                      </a:r>
                      <a:r>
                        <a:rPr lang="ko-KR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값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>
                    <a:solidFill>
                      <a:srgbClr val="EC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HSC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ASC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HSIP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ASIP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HFC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AFC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HCC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ACC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HYC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AYC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HRC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ARC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extLst>
                  <a:ext uri="{0D108BD9-81ED-4DB2-BD59-A6C34878D82A}">
                    <a16:rowId xmlns:a16="http://schemas.microsoft.com/office/drawing/2014/main" val="1092825271"/>
                  </a:ext>
                </a:extLst>
              </a:tr>
              <a:tr h="6935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Tottenham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Arsenal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>
                    <a:solidFill>
                      <a:srgbClr val="EC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9.6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11.95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5.05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5.05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5.199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4.65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1.35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2.85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extLst>
                  <a:ext uri="{0D108BD9-81ED-4DB2-BD59-A6C34878D82A}">
                    <a16:rowId xmlns:a16="http://schemas.microsoft.com/office/drawing/2014/main" val="1125922549"/>
                  </a:ext>
                </a:extLst>
              </a:tr>
              <a:tr h="42590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>
                    <a:solidFill>
                      <a:srgbClr val="EC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9.325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12.024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4.975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5.225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15.12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13.9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5.275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4.55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1.325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3.07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extLst>
                  <a:ext uri="{0D108BD9-81ED-4DB2-BD59-A6C34878D82A}">
                    <a16:rowId xmlns:a16="http://schemas.microsoft.com/office/drawing/2014/main" val="674538505"/>
                  </a:ext>
                </a:extLst>
              </a:tr>
              <a:tr h="42590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>
                    <a:solidFill>
                      <a:srgbClr val="ECE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9.05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4.899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5.39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15.25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13.6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5.35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4.45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3.3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5935" marR="5935" marT="5935" marB="0" anchor="ctr"/>
                </a:tc>
                <a:extLst>
                  <a:ext uri="{0D108BD9-81ED-4DB2-BD59-A6C34878D82A}">
                    <a16:rowId xmlns:a16="http://schemas.microsoft.com/office/drawing/2014/main" val="53643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2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04"/>
    </mc:Choice>
    <mc:Fallback xmlns="">
      <p:transition spd="slow" advTm="4150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5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003C05-6289-45A5-A738-F1C76F97076B}"/>
              </a:ext>
            </a:extLst>
          </p:cNvPr>
          <p:cNvCxnSpPr>
            <a:cxnSpLocks/>
          </p:cNvCxnSpPr>
          <p:nvPr/>
        </p:nvCxnSpPr>
        <p:spPr>
          <a:xfrm flipH="1">
            <a:off x="11779879" y="4615152"/>
            <a:ext cx="126579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1349485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앙상블 모델로 최근 경기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59995-735C-4D34-AA76-251DA2DB9DEE}"/>
              </a:ext>
            </a:extLst>
          </p:cNvPr>
          <p:cNvSpPr txBox="1"/>
          <p:nvPr/>
        </p:nvSpPr>
        <p:spPr>
          <a:xfrm>
            <a:off x="13186389" y="3508594"/>
            <a:ext cx="44386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미래 값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불러오기</a:t>
            </a:r>
            <a:endParaRPr lang="en-US" altLang="ko-KR" sz="48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8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불러오기</a:t>
            </a:r>
            <a:endParaRPr lang="en-US" altLang="ko-KR" sz="60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01EB60-8D35-49FF-B67B-3A59545DB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958" y="2448393"/>
            <a:ext cx="9656447" cy="1636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C60F34-B138-4001-8269-E96997E40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958" y="4647379"/>
            <a:ext cx="9776514" cy="2717539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60E7CE6-18E6-4A63-993C-73B15F9C1660}"/>
              </a:ext>
            </a:extLst>
          </p:cNvPr>
          <p:cNvSpPr/>
          <p:nvPr/>
        </p:nvSpPr>
        <p:spPr>
          <a:xfrm>
            <a:off x="10701867" y="3137496"/>
            <a:ext cx="1078012" cy="3217334"/>
          </a:xfrm>
          <a:custGeom>
            <a:avLst/>
            <a:gdLst>
              <a:gd name="connsiteX0" fmla="*/ 0 w 812800"/>
              <a:gd name="connsiteY0" fmla="*/ 0 h 3217334"/>
              <a:gd name="connsiteX1" fmla="*/ 812800 w 812800"/>
              <a:gd name="connsiteY1" fmla="*/ 0 h 3217334"/>
              <a:gd name="connsiteX2" fmla="*/ 812800 w 812800"/>
              <a:gd name="connsiteY2" fmla="*/ 3217334 h 3217334"/>
              <a:gd name="connsiteX3" fmla="*/ 135466 w 812800"/>
              <a:gd name="connsiteY3" fmla="*/ 3217334 h 32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217334">
                <a:moveTo>
                  <a:pt x="0" y="0"/>
                </a:moveTo>
                <a:lnTo>
                  <a:pt x="812800" y="0"/>
                </a:lnTo>
                <a:lnTo>
                  <a:pt x="812800" y="3217334"/>
                </a:lnTo>
                <a:lnTo>
                  <a:pt x="135466" y="3217334"/>
                </a:lnTo>
              </a:path>
            </a:pathLst>
          </a:custGeom>
          <a:noFill/>
          <a:ln w="254000">
            <a:solidFill>
              <a:srgbClr val="ECE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3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3"/>
    </mc:Choice>
    <mc:Fallback xmlns="">
      <p:transition spd="slow" advTm="11573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488267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웨스트 브롬 </a:t>
            </a:r>
            <a:r>
              <a:rPr lang="en-US" altLang="ko-KR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크리스털 </a:t>
            </a:r>
            <a:r>
              <a:rPr lang="ko-KR" altLang="en-US" sz="4400" b="1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팰리스</a:t>
            </a:r>
            <a:r>
              <a:rPr lang="en-US" altLang="ko-KR" sz="32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(12.6)</a:t>
            </a:r>
            <a:endParaRPr lang="ko-KR" altLang="en-US" sz="4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1EC39E-6A9D-40EA-AA7B-36BC7A999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957" y="1299304"/>
            <a:ext cx="9648909" cy="1914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A34459-5C7D-458D-BC91-F3ED18ED663E}"/>
              </a:ext>
            </a:extLst>
          </p:cNvPr>
          <p:cNvSpPr txBox="1"/>
          <p:nvPr/>
        </p:nvSpPr>
        <p:spPr>
          <a:xfrm>
            <a:off x="1052958" y="3441285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셰필드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유나이티드 </a:t>
            </a:r>
            <a:r>
              <a:rPr lang="en-US" altLang="ko-KR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레스터 시티</a:t>
            </a:r>
            <a:r>
              <a:rPr lang="en-US" altLang="ko-KR" sz="32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(12.6)</a:t>
            </a:r>
            <a:endParaRPr lang="ko-KR" altLang="en-US" sz="4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029F62-E59E-40A3-8BD9-C1B988D267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981" y="4239770"/>
            <a:ext cx="9495230" cy="1905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01177-F07B-4E99-8F3E-B7D527E2666B}"/>
              </a:ext>
            </a:extLst>
          </p:cNvPr>
          <p:cNvSpPr txBox="1"/>
          <p:nvPr/>
        </p:nvSpPr>
        <p:spPr>
          <a:xfrm>
            <a:off x="1966065" y="6237802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토트널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아스널 </a:t>
            </a:r>
            <a:r>
              <a:rPr lang="en-US" altLang="ko-KR" sz="32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(12.7)</a:t>
            </a:r>
            <a:endParaRPr lang="ko-KR" altLang="en-US" sz="4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633909E-C0CF-4A68-8EF3-CF64D45AA3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479"/>
          <a:stretch/>
        </p:blipFill>
        <p:spPr>
          <a:xfrm>
            <a:off x="1084981" y="6972300"/>
            <a:ext cx="9495230" cy="212939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8EFDA4-A110-46E9-BACF-80B311D60BE5}"/>
              </a:ext>
            </a:extLst>
          </p:cNvPr>
          <p:cNvGrpSpPr/>
          <p:nvPr/>
        </p:nvGrpSpPr>
        <p:grpSpPr>
          <a:xfrm>
            <a:off x="5023601" y="1939567"/>
            <a:ext cx="2154228" cy="1200329"/>
            <a:chOff x="5023601" y="1939567"/>
            <a:chExt cx="2154228" cy="120032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C1E2A70-978A-45F9-A349-DC0156D36543}"/>
                </a:ext>
              </a:extLst>
            </p:cNvPr>
            <p:cNvSpPr/>
            <p:nvPr/>
          </p:nvSpPr>
          <p:spPr>
            <a:xfrm>
              <a:off x="5023601" y="2096836"/>
              <a:ext cx="647366" cy="71155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3DC45E0-FBAD-4F01-8453-46D0982AC07C}"/>
                </a:ext>
              </a:extLst>
            </p:cNvPr>
            <p:cNvSpPr/>
            <p:nvPr/>
          </p:nvSpPr>
          <p:spPr>
            <a:xfrm>
              <a:off x="6530463" y="2082894"/>
              <a:ext cx="647366" cy="71155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B663B-4F96-41F3-A99A-E31441892B63}"/>
                </a:ext>
              </a:extLst>
            </p:cNvPr>
            <p:cNvSpPr txBox="1"/>
            <p:nvPr/>
          </p:nvSpPr>
          <p:spPr>
            <a:xfrm>
              <a:off x="5870924" y="1939567"/>
              <a:ext cx="4619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>
                  <a:latin typeface="62570체" panose="02000000000000000000" pitchFamily="2" charset="-127"/>
                  <a:ea typeface="62570체" panose="02000000000000000000" pitchFamily="2" charset="-127"/>
                </a:rPr>
                <a:t>:</a:t>
              </a:r>
              <a:endParaRPr lang="ko-KR" altLang="en-US" sz="7200" dirty="0">
                <a:latin typeface="62570체" panose="02000000000000000000" pitchFamily="2" charset="-127"/>
                <a:ea typeface="62570체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3BD051-478D-43F8-A289-6A08266C952A}"/>
                </a:ext>
              </a:extLst>
            </p:cNvPr>
            <p:cNvSpPr txBox="1"/>
            <p:nvPr/>
          </p:nvSpPr>
          <p:spPr>
            <a:xfrm>
              <a:off x="5113887" y="2155167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62570체" panose="02000000000000000000" pitchFamily="2" charset="-127"/>
                  <a:ea typeface="62570체" panose="02000000000000000000" pitchFamily="2" charset="-127"/>
                </a:rPr>
                <a:t>?</a:t>
              </a:r>
              <a:endPara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012B47-02E0-4B90-A4C7-661E8BC99DFD}"/>
                </a:ext>
              </a:extLst>
            </p:cNvPr>
            <p:cNvSpPr txBox="1"/>
            <p:nvPr/>
          </p:nvSpPr>
          <p:spPr>
            <a:xfrm>
              <a:off x="6618370" y="2145027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62570체" panose="02000000000000000000" pitchFamily="2" charset="-127"/>
                  <a:ea typeface="62570체" panose="02000000000000000000" pitchFamily="2" charset="-127"/>
                </a:rPr>
                <a:t>?</a:t>
              </a:r>
              <a:endPara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3F24415-17A2-47AA-ACE9-BAB63DC04EA7}"/>
              </a:ext>
            </a:extLst>
          </p:cNvPr>
          <p:cNvGrpSpPr/>
          <p:nvPr/>
        </p:nvGrpSpPr>
        <p:grpSpPr>
          <a:xfrm>
            <a:off x="5023601" y="4937133"/>
            <a:ext cx="2154228" cy="1200329"/>
            <a:chOff x="5023601" y="1939567"/>
            <a:chExt cx="2154228" cy="120032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F6B848B-AF9A-4570-9563-E89358146513}"/>
                </a:ext>
              </a:extLst>
            </p:cNvPr>
            <p:cNvSpPr/>
            <p:nvPr/>
          </p:nvSpPr>
          <p:spPr>
            <a:xfrm>
              <a:off x="5023601" y="2096836"/>
              <a:ext cx="647366" cy="71155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89FEFCF-2D2F-4927-9098-CED65D50B6CA}"/>
                </a:ext>
              </a:extLst>
            </p:cNvPr>
            <p:cNvSpPr/>
            <p:nvPr/>
          </p:nvSpPr>
          <p:spPr>
            <a:xfrm>
              <a:off x="6530463" y="2082894"/>
              <a:ext cx="647366" cy="71155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997229-0832-462B-9562-19039FF98C93}"/>
                </a:ext>
              </a:extLst>
            </p:cNvPr>
            <p:cNvSpPr txBox="1"/>
            <p:nvPr/>
          </p:nvSpPr>
          <p:spPr>
            <a:xfrm>
              <a:off x="5870924" y="1939567"/>
              <a:ext cx="4619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>
                  <a:latin typeface="62570체" panose="02000000000000000000" pitchFamily="2" charset="-127"/>
                  <a:ea typeface="62570체" panose="02000000000000000000" pitchFamily="2" charset="-127"/>
                </a:rPr>
                <a:t>:</a:t>
              </a:r>
              <a:endParaRPr lang="ko-KR" altLang="en-US" sz="7200" dirty="0">
                <a:latin typeface="62570체" panose="02000000000000000000" pitchFamily="2" charset="-127"/>
                <a:ea typeface="62570체" panose="020000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770731-1BA6-42F2-B1FD-22F5CD86E963}"/>
                </a:ext>
              </a:extLst>
            </p:cNvPr>
            <p:cNvSpPr txBox="1"/>
            <p:nvPr/>
          </p:nvSpPr>
          <p:spPr>
            <a:xfrm>
              <a:off x="5113887" y="2155167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62570체" panose="02000000000000000000" pitchFamily="2" charset="-127"/>
                  <a:ea typeface="62570체" panose="02000000000000000000" pitchFamily="2" charset="-127"/>
                </a:rPr>
                <a:t>?</a:t>
              </a:r>
              <a:endPara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FE4FB2F-556C-4827-99B5-1510A9FCCD3A}"/>
                </a:ext>
              </a:extLst>
            </p:cNvPr>
            <p:cNvSpPr txBox="1"/>
            <p:nvPr/>
          </p:nvSpPr>
          <p:spPr>
            <a:xfrm>
              <a:off x="6618370" y="2145027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62570체" panose="02000000000000000000" pitchFamily="2" charset="-127"/>
                  <a:ea typeface="62570체" panose="02000000000000000000" pitchFamily="2" charset="-127"/>
                </a:rPr>
                <a:t>?</a:t>
              </a:r>
              <a:endPara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1F5E11B-6F1A-4A9A-A01B-844279D49A99}"/>
              </a:ext>
            </a:extLst>
          </p:cNvPr>
          <p:cNvGrpSpPr/>
          <p:nvPr/>
        </p:nvGrpSpPr>
        <p:grpSpPr>
          <a:xfrm>
            <a:off x="5094012" y="7667850"/>
            <a:ext cx="2154228" cy="1200329"/>
            <a:chOff x="5023601" y="1939567"/>
            <a:chExt cx="2154228" cy="120032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923A46D-B767-4051-9076-65D99EC5BEDE}"/>
                </a:ext>
              </a:extLst>
            </p:cNvPr>
            <p:cNvSpPr/>
            <p:nvPr/>
          </p:nvSpPr>
          <p:spPr>
            <a:xfrm>
              <a:off x="5023601" y="2096836"/>
              <a:ext cx="647366" cy="71155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9138250-092D-4F6A-AF4D-22FAE50AADF5}"/>
                </a:ext>
              </a:extLst>
            </p:cNvPr>
            <p:cNvSpPr/>
            <p:nvPr/>
          </p:nvSpPr>
          <p:spPr>
            <a:xfrm>
              <a:off x="6530463" y="2082894"/>
              <a:ext cx="647366" cy="71155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814613-C4E6-4C1E-B6D0-E1C79B1EBED5}"/>
                </a:ext>
              </a:extLst>
            </p:cNvPr>
            <p:cNvSpPr txBox="1"/>
            <p:nvPr/>
          </p:nvSpPr>
          <p:spPr>
            <a:xfrm>
              <a:off x="5870924" y="1939567"/>
              <a:ext cx="4619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>
                  <a:latin typeface="62570체" panose="02000000000000000000" pitchFamily="2" charset="-127"/>
                  <a:ea typeface="62570체" panose="02000000000000000000" pitchFamily="2" charset="-127"/>
                </a:rPr>
                <a:t>:</a:t>
              </a:r>
              <a:endParaRPr lang="ko-KR" altLang="en-US" sz="7200" dirty="0">
                <a:latin typeface="62570체" panose="02000000000000000000" pitchFamily="2" charset="-127"/>
                <a:ea typeface="62570체" panose="020000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B48522-3ABB-4131-88F3-A4B7FA97E5AD}"/>
                </a:ext>
              </a:extLst>
            </p:cNvPr>
            <p:cNvSpPr txBox="1"/>
            <p:nvPr/>
          </p:nvSpPr>
          <p:spPr>
            <a:xfrm>
              <a:off x="5113887" y="2155167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62570체" panose="02000000000000000000" pitchFamily="2" charset="-127"/>
                  <a:ea typeface="62570체" panose="02000000000000000000" pitchFamily="2" charset="-127"/>
                </a:rPr>
                <a:t>?</a:t>
              </a:r>
              <a:endPara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F3B5DD-CBCF-4610-B55E-DEB55C1C0A60}"/>
                </a:ext>
              </a:extLst>
            </p:cNvPr>
            <p:cNvSpPr txBox="1"/>
            <p:nvPr/>
          </p:nvSpPr>
          <p:spPr>
            <a:xfrm>
              <a:off x="6618370" y="2145027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62570체" panose="02000000000000000000" pitchFamily="2" charset="-127"/>
                  <a:ea typeface="62570체" panose="02000000000000000000" pitchFamily="2" charset="-127"/>
                </a:rPr>
                <a:t>?</a:t>
              </a:r>
              <a:endPara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62570체" panose="02000000000000000000" pitchFamily="2" charset="-127"/>
                <a:ea typeface="62570체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2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1"/>
    </mc:Choice>
    <mc:Fallback xmlns="">
      <p:transition spd="slow" advTm="456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003C05-6289-45A5-A738-F1C76F97076B}"/>
              </a:ext>
            </a:extLst>
          </p:cNvPr>
          <p:cNvCxnSpPr>
            <a:cxnSpLocks/>
          </p:cNvCxnSpPr>
          <p:nvPr/>
        </p:nvCxnSpPr>
        <p:spPr>
          <a:xfrm flipH="1">
            <a:off x="11779879" y="4288589"/>
            <a:ext cx="126579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537086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웨스트 브롬 </a:t>
            </a:r>
            <a:r>
              <a:rPr lang="en-US" altLang="ko-KR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크리스털 </a:t>
            </a:r>
            <a:r>
              <a:rPr lang="ko-KR" altLang="en-US" sz="4400" b="1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팰리스</a:t>
            </a:r>
            <a:r>
              <a:rPr lang="en-US" altLang="ko-KR" sz="32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(12.6)</a:t>
            </a:r>
            <a:endParaRPr lang="ko-KR" altLang="en-US" sz="4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59995-735C-4D34-AA76-251DA2DB9DEE}"/>
              </a:ext>
            </a:extLst>
          </p:cNvPr>
          <p:cNvSpPr txBox="1"/>
          <p:nvPr/>
        </p:nvSpPr>
        <p:spPr>
          <a:xfrm>
            <a:off x="13190871" y="3850140"/>
            <a:ext cx="443865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팀 웨스트 브롬의 승리로 예측</a:t>
            </a:r>
            <a:endParaRPr lang="en-US" altLang="ko-KR" sz="36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66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예측 </a:t>
            </a:r>
            <a:r>
              <a:rPr lang="ko-KR" altLang="en-US" sz="6600" u="sng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실패</a:t>
            </a:r>
            <a:endParaRPr lang="en-US" altLang="ko-KR" sz="8000" u="sng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60E7CE6-18E6-4A63-993C-73B15F9C1660}"/>
              </a:ext>
            </a:extLst>
          </p:cNvPr>
          <p:cNvSpPr/>
          <p:nvPr/>
        </p:nvSpPr>
        <p:spPr>
          <a:xfrm>
            <a:off x="10210800" y="2810933"/>
            <a:ext cx="1569079" cy="3217334"/>
          </a:xfrm>
          <a:custGeom>
            <a:avLst/>
            <a:gdLst>
              <a:gd name="connsiteX0" fmla="*/ 0 w 812800"/>
              <a:gd name="connsiteY0" fmla="*/ 0 h 3217334"/>
              <a:gd name="connsiteX1" fmla="*/ 812800 w 812800"/>
              <a:gd name="connsiteY1" fmla="*/ 0 h 3217334"/>
              <a:gd name="connsiteX2" fmla="*/ 812800 w 812800"/>
              <a:gd name="connsiteY2" fmla="*/ 3217334 h 3217334"/>
              <a:gd name="connsiteX3" fmla="*/ 135466 w 812800"/>
              <a:gd name="connsiteY3" fmla="*/ 3217334 h 32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217334">
                <a:moveTo>
                  <a:pt x="0" y="0"/>
                </a:moveTo>
                <a:lnTo>
                  <a:pt x="812800" y="0"/>
                </a:lnTo>
                <a:lnTo>
                  <a:pt x="812800" y="3217334"/>
                </a:lnTo>
                <a:lnTo>
                  <a:pt x="135466" y="3217334"/>
                </a:lnTo>
              </a:path>
            </a:pathLst>
          </a:custGeom>
          <a:noFill/>
          <a:ln w="254000">
            <a:solidFill>
              <a:srgbClr val="ECE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1EC39E-6A9D-40EA-AA7B-36BC7A999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957" y="1348123"/>
            <a:ext cx="9648909" cy="1914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B1D71-8478-4508-BAA1-80A04051E543}"/>
              </a:ext>
            </a:extLst>
          </p:cNvPr>
          <p:cNvSpPr txBox="1"/>
          <p:nvPr/>
        </p:nvSpPr>
        <p:spPr>
          <a:xfrm>
            <a:off x="4343400" y="1929334"/>
            <a:ext cx="3357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62570체" panose="02000000000000000000" pitchFamily="2" charset="-127"/>
                <a:ea typeface="62570체" panose="02000000000000000000" pitchFamily="2" charset="-127"/>
              </a:rPr>
              <a:t>1        5</a:t>
            </a:r>
            <a:endParaRPr lang="ko-KR" altLang="en-US" sz="72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36C495-389E-475F-A3FF-D523A0E30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917" y="3591391"/>
            <a:ext cx="9532552" cy="476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8"/>
    </mc:Choice>
    <mc:Fallback xmlns="">
      <p:transition spd="slow" advTm="15358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003C05-6289-45A5-A738-F1C76F97076B}"/>
              </a:ext>
            </a:extLst>
          </p:cNvPr>
          <p:cNvCxnSpPr>
            <a:cxnSpLocks/>
          </p:cNvCxnSpPr>
          <p:nvPr/>
        </p:nvCxnSpPr>
        <p:spPr>
          <a:xfrm flipH="1">
            <a:off x="11779879" y="4288589"/>
            <a:ext cx="126579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537086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셰필드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유나이티드 </a:t>
            </a:r>
            <a:r>
              <a:rPr lang="en-US" altLang="ko-KR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레스터 시티</a:t>
            </a:r>
            <a:r>
              <a:rPr lang="en-US" altLang="ko-KR" sz="32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(12.6)</a:t>
            </a:r>
            <a:endParaRPr lang="ko-KR" altLang="en-US" sz="4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59995-735C-4D34-AA76-251DA2DB9DEE}"/>
              </a:ext>
            </a:extLst>
          </p:cNvPr>
          <p:cNvSpPr txBox="1"/>
          <p:nvPr/>
        </p:nvSpPr>
        <p:spPr>
          <a:xfrm>
            <a:off x="13190871" y="3850140"/>
            <a:ext cx="443865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원정 팀 레스터 시티의 승리로 예측</a:t>
            </a:r>
            <a:endParaRPr lang="en-US" altLang="ko-KR" sz="36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66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예측 </a:t>
            </a:r>
            <a:r>
              <a:rPr lang="ko-KR" altLang="en-US" sz="6600" u="sng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성공</a:t>
            </a:r>
            <a:endParaRPr lang="en-US" altLang="ko-KR" sz="8000" u="sng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60E7CE6-18E6-4A63-993C-73B15F9C1660}"/>
              </a:ext>
            </a:extLst>
          </p:cNvPr>
          <p:cNvSpPr/>
          <p:nvPr/>
        </p:nvSpPr>
        <p:spPr>
          <a:xfrm>
            <a:off x="10701867" y="2810933"/>
            <a:ext cx="1078012" cy="3217334"/>
          </a:xfrm>
          <a:custGeom>
            <a:avLst/>
            <a:gdLst>
              <a:gd name="connsiteX0" fmla="*/ 0 w 812800"/>
              <a:gd name="connsiteY0" fmla="*/ 0 h 3217334"/>
              <a:gd name="connsiteX1" fmla="*/ 812800 w 812800"/>
              <a:gd name="connsiteY1" fmla="*/ 0 h 3217334"/>
              <a:gd name="connsiteX2" fmla="*/ 812800 w 812800"/>
              <a:gd name="connsiteY2" fmla="*/ 3217334 h 3217334"/>
              <a:gd name="connsiteX3" fmla="*/ 135466 w 812800"/>
              <a:gd name="connsiteY3" fmla="*/ 3217334 h 32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217334">
                <a:moveTo>
                  <a:pt x="0" y="0"/>
                </a:moveTo>
                <a:lnTo>
                  <a:pt x="812800" y="0"/>
                </a:lnTo>
                <a:lnTo>
                  <a:pt x="812800" y="3217334"/>
                </a:lnTo>
                <a:lnTo>
                  <a:pt x="135466" y="3217334"/>
                </a:lnTo>
              </a:path>
            </a:pathLst>
          </a:custGeom>
          <a:noFill/>
          <a:ln w="254000">
            <a:solidFill>
              <a:srgbClr val="ECE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FCAF07-1E33-40EE-A063-9578FD167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1333500"/>
            <a:ext cx="9495230" cy="190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30D6F9-5E7D-4A80-AC8D-23556BE44EAC}"/>
              </a:ext>
            </a:extLst>
          </p:cNvPr>
          <p:cNvSpPr txBox="1"/>
          <p:nvPr/>
        </p:nvSpPr>
        <p:spPr>
          <a:xfrm>
            <a:off x="4419600" y="1929334"/>
            <a:ext cx="3357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62570체" panose="02000000000000000000" pitchFamily="2" charset="-127"/>
                <a:ea typeface="62570체" panose="02000000000000000000" pitchFamily="2" charset="-127"/>
              </a:rPr>
              <a:t>1        2</a:t>
            </a:r>
            <a:endParaRPr lang="ko-KR" altLang="en-US" sz="72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99386-F9BC-492A-9094-662D507CD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347" y="3560310"/>
            <a:ext cx="10126256" cy="49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0"/>
    </mc:Choice>
    <mc:Fallback xmlns="">
      <p:transition spd="slow" advTm="1552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003C05-6289-45A5-A738-F1C76F97076B}"/>
              </a:ext>
            </a:extLst>
          </p:cNvPr>
          <p:cNvCxnSpPr>
            <a:cxnSpLocks/>
          </p:cNvCxnSpPr>
          <p:nvPr/>
        </p:nvCxnSpPr>
        <p:spPr>
          <a:xfrm flipH="1">
            <a:off x="11779879" y="4288589"/>
            <a:ext cx="1265795" cy="0"/>
          </a:xfrm>
          <a:prstGeom prst="line">
            <a:avLst/>
          </a:prstGeom>
          <a:ln w="254000">
            <a:solidFill>
              <a:srgbClr val="ECE9E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22" y="0"/>
            <a:ext cx="10830278" cy="938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33991" y="-469348"/>
            <a:ext cx="2391062" cy="2391062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11726" y="-160393"/>
            <a:ext cx="1835591" cy="1952756"/>
            <a:chOff x="12072024" y="3036050"/>
            <a:chExt cx="3086859" cy="3283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024" y="3036050"/>
              <a:ext cx="3086859" cy="32838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047520" y="264636"/>
            <a:ext cx="5278092" cy="923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모델링 </a:t>
            </a:r>
            <a:r>
              <a:rPr lang="ko-KR" altLang="en-US" sz="3600" kern="0" spc="-100" dirty="0">
                <a:solidFill>
                  <a:srgbClr val="DBD1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및</a:t>
            </a:r>
            <a:r>
              <a:rPr lang="ko-KR" altLang="en-US" sz="3600" kern="0" spc="-100" dirty="0">
                <a:solidFill>
                  <a:srgbClr val="C3A84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QumpellkaNo12" pitchFamily="34" charset="0"/>
              </a:rPr>
              <a:t> 승자예측</a:t>
            </a:r>
            <a:endParaRPr lang="en-US" altLang="ko-KR" sz="300" spc="-100" dirty="0">
              <a:solidFill>
                <a:srgbClr val="C3A84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3047" y="904910"/>
            <a:ext cx="6025124" cy="44321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" kern="0" spc="-5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4. </a:t>
            </a:r>
            <a:r>
              <a:rPr lang="ko-KR" altLang="en-US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추가 분석 </a:t>
            </a:r>
            <a:r>
              <a:rPr lang="en-US" altLang="ko-KR" sz="4400" kern="0" spc="-200" dirty="0">
                <a:solidFill>
                  <a:srgbClr val="DBD1B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Courier New" pitchFamily="34" charset="0"/>
              </a:rPr>
              <a:t>2</a:t>
            </a:r>
            <a:endParaRPr lang="en-US" sz="3200" spc="-500" dirty="0">
              <a:solidFill>
                <a:srgbClr val="DBD1B3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8A2CB-1727-40F8-8CEA-5E9596577B46}"/>
              </a:ext>
            </a:extLst>
          </p:cNvPr>
          <p:cNvSpPr txBox="1"/>
          <p:nvPr/>
        </p:nvSpPr>
        <p:spPr>
          <a:xfrm>
            <a:off x="1052958" y="537086"/>
            <a:ext cx="9771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토트널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4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아스널 </a:t>
            </a:r>
            <a:r>
              <a:rPr lang="en-US" altLang="ko-KR" sz="32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(12.7)</a:t>
            </a:r>
            <a:endParaRPr lang="ko-KR" altLang="en-US" sz="4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59995-735C-4D34-AA76-251DA2DB9DEE}"/>
              </a:ext>
            </a:extLst>
          </p:cNvPr>
          <p:cNvSpPr txBox="1"/>
          <p:nvPr/>
        </p:nvSpPr>
        <p:spPr>
          <a:xfrm>
            <a:off x="13190871" y="3850140"/>
            <a:ext cx="443865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 팀 토트넘의 </a:t>
            </a:r>
            <a:endParaRPr lang="en-US" altLang="ko-KR" sz="36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36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승리로 예측</a:t>
            </a:r>
            <a:endParaRPr lang="en-US" altLang="ko-KR" sz="3600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6600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예측 </a:t>
            </a:r>
            <a:r>
              <a:rPr lang="ko-KR" altLang="en-US" sz="6600" u="sng" dirty="0">
                <a:solidFill>
                  <a:srgbClr val="ECE9E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성공</a:t>
            </a:r>
            <a:endParaRPr lang="en-US" altLang="ko-KR" sz="8000" u="sng" dirty="0">
              <a:solidFill>
                <a:srgbClr val="ECE9E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60E7CE6-18E6-4A63-993C-73B15F9C1660}"/>
              </a:ext>
            </a:extLst>
          </p:cNvPr>
          <p:cNvSpPr/>
          <p:nvPr/>
        </p:nvSpPr>
        <p:spPr>
          <a:xfrm>
            <a:off x="9906000" y="2810933"/>
            <a:ext cx="1873879" cy="3217334"/>
          </a:xfrm>
          <a:custGeom>
            <a:avLst/>
            <a:gdLst>
              <a:gd name="connsiteX0" fmla="*/ 0 w 812800"/>
              <a:gd name="connsiteY0" fmla="*/ 0 h 3217334"/>
              <a:gd name="connsiteX1" fmla="*/ 812800 w 812800"/>
              <a:gd name="connsiteY1" fmla="*/ 0 h 3217334"/>
              <a:gd name="connsiteX2" fmla="*/ 812800 w 812800"/>
              <a:gd name="connsiteY2" fmla="*/ 3217334 h 3217334"/>
              <a:gd name="connsiteX3" fmla="*/ 135466 w 812800"/>
              <a:gd name="connsiteY3" fmla="*/ 3217334 h 32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217334">
                <a:moveTo>
                  <a:pt x="0" y="0"/>
                </a:moveTo>
                <a:lnTo>
                  <a:pt x="812800" y="0"/>
                </a:lnTo>
                <a:lnTo>
                  <a:pt x="812800" y="3217334"/>
                </a:lnTo>
                <a:lnTo>
                  <a:pt x="135466" y="3217334"/>
                </a:lnTo>
              </a:path>
            </a:pathLst>
          </a:custGeom>
          <a:noFill/>
          <a:ln w="254000">
            <a:solidFill>
              <a:srgbClr val="ECE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4FFCA4-AF75-48DC-8D30-2488200D3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970" y="1317128"/>
            <a:ext cx="9222830" cy="21293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034109-37EC-4997-A258-0589304B22C6}"/>
              </a:ext>
            </a:extLst>
          </p:cNvPr>
          <p:cNvSpPr txBox="1"/>
          <p:nvPr/>
        </p:nvSpPr>
        <p:spPr>
          <a:xfrm>
            <a:off x="4114800" y="2068205"/>
            <a:ext cx="358944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500" dirty="0">
                <a:latin typeface="62570체" panose="02000000000000000000" pitchFamily="2" charset="-127"/>
                <a:ea typeface="62570체" panose="02000000000000000000" pitchFamily="2" charset="-127"/>
              </a:rPr>
              <a:t>2        0</a:t>
            </a:r>
            <a:endParaRPr lang="ko-KR" altLang="en-US" sz="75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C4A42-7B03-41A3-AD12-6654DA267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083" y="3838005"/>
            <a:ext cx="9497386" cy="463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54"/>
    </mc:Choice>
    <mc:Fallback xmlns="">
      <p:transition spd="slow" advTm="16054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0539" y="395328"/>
            <a:ext cx="17364636" cy="9495058"/>
            <a:chOff x="460539" y="395328"/>
            <a:chExt cx="17364636" cy="94950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39" y="395328"/>
              <a:ext cx="17364636" cy="94950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95091" y="1408928"/>
            <a:ext cx="7095531" cy="356059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7200" b="1" kern="0" spc="-300" dirty="0">
                <a:solidFill>
                  <a:srgbClr val="A58A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바른바탕3 B" pitchFamily="34" charset="0"/>
              </a:rPr>
              <a:t>예측 실패 원인</a:t>
            </a:r>
            <a:endParaRPr lang="en-US" sz="2000" b="1" dirty="0">
              <a:solidFill>
                <a:srgbClr val="A58A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434307" y="5110913"/>
            <a:ext cx="1144104" cy="840916"/>
            <a:chOff x="11430462" y="918762"/>
            <a:chExt cx="4700806" cy="3455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60000">
              <a:off x="11430462" y="918762"/>
              <a:ext cx="4700806" cy="3455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784" y="3664047"/>
            <a:ext cx="1268644" cy="991128"/>
            <a:chOff x="216155" y="5581098"/>
            <a:chExt cx="3716912" cy="2903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155" y="5581098"/>
              <a:ext cx="3716912" cy="29038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5164" y="848089"/>
            <a:ext cx="1144103" cy="1124081"/>
            <a:chOff x="4189897" y="91890"/>
            <a:chExt cx="3288642" cy="32310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9897" y="91890"/>
              <a:ext cx="3288642" cy="32310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360" y="8377934"/>
            <a:ext cx="925976" cy="997013"/>
            <a:chOff x="14912954" y="3071998"/>
            <a:chExt cx="3005622" cy="32362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12954" y="3071998"/>
              <a:ext cx="3005622" cy="32362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0520" y="6865481"/>
            <a:ext cx="1372825" cy="997014"/>
            <a:chOff x="8832584" y="6580400"/>
            <a:chExt cx="4564111" cy="33146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2584" y="6580400"/>
              <a:ext cx="4564111" cy="3314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2679" y="5159287"/>
            <a:ext cx="1087657" cy="991128"/>
            <a:chOff x="4563662" y="7435533"/>
            <a:chExt cx="2801874" cy="25532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3662" y="7435533"/>
              <a:ext cx="2801874" cy="25532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6945" y="2397124"/>
            <a:ext cx="1512322" cy="674874"/>
            <a:chOff x="1074985" y="2413034"/>
            <a:chExt cx="3388048" cy="15119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985" y="2413034"/>
              <a:ext cx="3388048" cy="15119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75725" y="3498634"/>
            <a:ext cx="1137824" cy="758076"/>
            <a:chOff x="13641080" y="6580400"/>
            <a:chExt cx="3734196" cy="24879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41080" y="6580400"/>
              <a:ext cx="3734196" cy="2487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20823" y="823586"/>
            <a:ext cx="912220" cy="790211"/>
            <a:chOff x="8608545" y="886718"/>
            <a:chExt cx="2506094" cy="21709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08545" y="886718"/>
              <a:ext cx="2506094" cy="21709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9277" y="6705412"/>
            <a:ext cx="1087658" cy="1157083"/>
            <a:chOff x="4563662" y="4286222"/>
            <a:chExt cx="2252873" cy="2396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3662" y="4286222"/>
              <a:ext cx="2252873" cy="23966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13998" y="2162773"/>
            <a:ext cx="861278" cy="746082"/>
            <a:chOff x="12779802" y="5247459"/>
            <a:chExt cx="1233786" cy="10687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8160000">
              <a:off x="12779802" y="5247459"/>
              <a:ext cx="1233786" cy="1068767"/>
            </a:xfrm>
            <a:prstGeom prst="rect">
              <a:avLst/>
            </a:prstGeom>
          </p:spPr>
        </p:pic>
      </p:grp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C4BB24AC-2B5B-4D80-8AD0-B49E70043CF2}"/>
              </a:ext>
            </a:extLst>
          </p:cNvPr>
          <p:cNvGrpSpPr/>
          <p:nvPr/>
        </p:nvGrpSpPr>
        <p:grpSpPr>
          <a:xfrm>
            <a:off x="16218305" y="8191029"/>
            <a:ext cx="1268644" cy="991128"/>
            <a:chOff x="216155" y="5581098"/>
            <a:chExt cx="3716912" cy="2903838"/>
          </a:xfrm>
        </p:grpSpPr>
        <p:pic>
          <p:nvPicPr>
            <p:cNvPr id="30" name="Object 12">
              <a:extLst>
                <a:ext uri="{FF2B5EF4-FFF2-40B4-BE49-F238E27FC236}">
                  <a16:creationId xmlns:a16="http://schemas.microsoft.com/office/drawing/2014/main" id="{8A3370E1-CA3F-4BC6-B993-123BD3B42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155" y="5581098"/>
              <a:ext cx="3716912" cy="2903838"/>
            </a:xfrm>
            <a:prstGeom prst="rect">
              <a:avLst/>
            </a:prstGeom>
          </p:spPr>
        </p:pic>
      </p:grpSp>
      <p:sp>
        <p:nvSpPr>
          <p:cNvPr id="32" name="Object 8">
            <a:extLst>
              <a:ext uri="{FF2B5EF4-FFF2-40B4-BE49-F238E27FC236}">
                <a16:creationId xmlns:a16="http://schemas.microsoft.com/office/drawing/2014/main" id="{705585B0-5329-40EB-9E80-D68AEBA2F2E2}"/>
              </a:ext>
            </a:extLst>
          </p:cNvPr>
          <p:cNvSpPr txBox="1"/>
          <p:nvPr/>
        </p:nvSpPr>
        <p:spPr>
          <a:xfrm>
            <a:off x="3451660" y="2734561"/>
            <a:ext cx="12527234" cy="3560593"/>
          </a:xfrm>
          <a:prstGeom prst="rect">
            <a:avLst/>
          </a:prstGeom>
          <a:noFill/>
        </p:spPr>
        <p:txBody>
          <a:bodyPr wrap="square" rtlCol="0"/>
          <a:lstStyle/>
          <a:p>
            <a:pPr marL="1143000" indent="-1143000">
              <a:buAutoNum type="arabicPeriod"/>
            </a:pPr>
            <a:r>
              <a:rPr lang="ko-KR" altLang="en-US" sz="7200" b="1" kern="0" spc="-300" dirty="0">
                <a:solidFill>
                  <a:srgbClr val="3C452E"/>
                </a:solidFill>
                <a:latin typeface="순천 B" panose="02020603020101020101" pitchFamily="18" charset="-127"/>
                <a:ea typeface="순천 B" panose="02020603020101020101" pitchFamily="18" charset="-127"/>
                <a:cs typeface="바른바탕3 B" pitchFamily="34" charset="0"/>
              </a:rPr>
              <a:t>충분한 데이터의 부족</a:t>
            </a:r>
            <a:endParaRPr lang="en-US" altLang="ko-KR" sz="7200" b="1" kern="0" spc="-300" dirty="0">
              <a:solidFill>
                <a:srgbClr val="3C452E"/>
              </a:solidFill>
              <a:latin typeface="순천 B" panose="02020603020101020101" pitchFamily="18" charset="-127"/>
              <a:ea typeface="순천 B" panose="02020603020101020101" pitchFamily="18" charset="-127"/>
              <a:cs typeface="바른바탕3 B" pitchFamily="34" charset="0"/>
            </a:endParaRPr>
          </a:p>
          <a:p>
            <a:endParaRPr lang="en-US" altLang="ko-KR" sz="1000" b="1" kern="0" spc="-300" dirty="0">
              <a:solidFill>
                <a:srgbClr val="3C452E"/>
              </a:solidFill>
              <a:latin typeface="순천 B" panose="02020603020101020101" pitchFamily="18" charset="-127"/>
              <a:ea typeface="순천 B" panose="02020603020101020101" pitchFamily="18" charset="-127"/>
              <a:cs typeface="바른바탕3 B" pitchFamily="34" charset="0"/>
            </a:endParaRPr>
          </a:p>
          <a:p>
            <a:r>
              <a:rPr lang="en-US" altLang="ko-KR" sz="7200" b="1" kern="0" spc="-300" dirty="0">
                <a:solidFill>
                  <a:srgbClr val="3C452E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2. </a:t>
            </a:r>
            <a:r>
              <a:rPr lang="ko-KR" altLang="en-US" sz="7200" b="1" kern="0" spc="-300" dirty="0">
                <a:solidFill>
                  <a:srgbClr val="3C452E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실제 경기에 영향을 미치는 변인 고려 어려움</a:t>
            </a:r>
            <a:endParaRPr lang="en-US" altLang="ko-KR" sz="7200" b="1" kern="0" spc="-300" dirty="0">
              <a:solidFill>
                <a:srgbClr val="3C452E"/>
              </a:solidFill>
              <a:latin typeface="순천 B" panose="02020603020101020101" pitchFamily="18" charset="-127"/>
              <a:ea typeface="순천 B" panose="02020603020101020101" pitchFamily="18" charset="-127"/>
            </a:endParaRPr>
          </a:p>
          <a:p>
            <a:r>
              <a:rPr lang="en-US" altLang="ko-KR" sz="7200" b="1" kern="0" spc="-300" dirty="0">
                <a:solidFill>
                  <a:srgbClr val="3C452E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3. </a:t>
            </a:r>
            <a:r>
              <a:rPr lang="ko-KR" altLang="en-US" sz="7200" b="1" kern="0" spc="-300" dirty="0">
                <a:solidFill>
                  <a:srgbClr val="3C452E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지수적 가중 평균에서 </a:t>
            </a:r>
            <a:r>
              <a:rPr lang="el-GR" altLang="ko-KR" sz="7200" i="0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Θ</a:t>
            </a:r>
            <a:r>
              <a:rPr lang="ko-KR" altLang="en-US" sz="7200" dirty="0">
                <a:solidFill>
                  <a:schemeClr val="bg2">
                    <a:lumMod val="25000"/>
                  </a:schemeClr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값</a:t>
            </a:r>
            <a:r>
              <a:rPr lang="ko-KR" altLang="en-US" sz="7200" b="1" kern="0" spc="-300" dirty="0">
                <a:solidFill>
                  <a:srgbClr val="3C452E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을 합의 평균 </a:t>
            </a:r>
            <a:r>
              <a:rPr lang="ko-KR" altLang="en-US" sz="7200" b="1" kern="0" spc="-300" dirty="0" err="1">
                <a:solidFill>
                  <a:srgbClr val="3C452E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세타</a:t>
            </a:r>
            <a:r>
              <a:rPr lang="ko-KR" altLang="en-US" sz="7200" b="1" kern="0" spc="-300" dirty="0">
                <a:solidFill>
                  <a:srgbClr val="3C452E"/>
                </a:solidFill>
                <a:latin typeface="순천 B" panose="02020603020101020101" pitchFamily="18" charset="-127"/>
                <a:ea typeface="순천 B" panose="02020603020101020101" pitchFamily="18" charset="-127"/>
              </a:rPr>
              <a:t> 값으로 설정함</a:t>
            </a:r>
            <a:endParaRPr lang="en-US" altLang="ko-KR" sz="7200" b="1" kern="0" spc="-300" dirty="0">
              <a:solidFill>
                <a:srgbClr val="3C452E"/>
              </a:solidFill>
              <a:latin typeface="순천 B" panose="02020603020101020101" pitchFamily="18" charset="-127"/>
              <a:ea typeface="순천 B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sz="2000" b="1" dirty="0">
              <a:solidFill>
                <a:srgbClr val="3C452E"/>
              </a:solidFill>
              <a:latin typeface="순천 B" panose="02020603020101020101" pitchFamily="18" charset="-127"/>
              <a:ea typeface="순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7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54"/>
    </mc:Choice>
    <mc:Fallback xmlns="">
      <p:transition spd="slow" advTm="72154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4000" y="2476500"/>
            <a:ext cx="2991554" cy="192956"/>
            <a:chOff x="5126976" y="2721847"/>
            <a:chExt cx="2991554" cy="1929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976" y="2721847"/>
              <a:ext cx="2991554" cy="1929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4000" y="4841266"/>
            <a:ext cx="4341420" cy="192956"/>
            <a:chOff x="5126976" y="5086613"/>
            <a:chExt cx="4341420" cy="1929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6976" y="5086613"/>
              <a:ext cx="4341420" cy="1929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4000" y="7161297"/>
            <a:ext cx="2991554" cy="192956"/>
            <a:chOff x="5126976" y="7406644"/>
            <a:chExt cx="2991554" cy="1929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976" y="7406644"/>
              <a:ext cx="2991554" cy="1929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61509" y="1399138"/>
            <a:ext cx="6596745" cy="6596745"/>
            <a:chOff x="5844485" y="1644485"/>
            <a:chExt cx="6596745" cy="65967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4485" y="1644485"/>
              <a:ext cx="6596745" cy="65967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69172" y="2402662"/>
            <a:ext cx="2712366" cy="1210393"/>
            <a:chOff x="7752148" y="3084225"/>
            <a:chExt cx="2712366" cy="12103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2148" y="3084225"/>
              <a:ext cx="2712366" cy="121039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55669" y="1931514"/>
            <a:ext cx="8167202" cy="1813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kern="0" spc="-100" dirty="0">
                <a:solidFill>
                  <a:srgbClr val="3C452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HE명품고딕R" pitchFamily="34" charset="0"/>
              </a:rPr>
              <a:t>우리가 제안한 앙상블 모델은 </a:t>
            </a:r>
            <a:r>
              <a:rPr lang="en-US" altLang="ko-KR" sz="3600" kern="0" spc="-100" dirty="0">
                <a:solidFill>
                  <a:srgbClr val="3C452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HE명품고딕R" pitchFamily="34" charset="0"/>
              </a:rPr>
              <a:t>73.78%</a:t>
            </a:r>
            <a:r>
              <a:rPr lang="ko-KR" altLang="en-US" sz="3600" kern="0" spc="-100" dirty="0">
                <a:solidFill>
                  <a:srgbClr val="3C452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HE명품고딕R" pitchFamily="34" charset="0"/>
              </a:rPr>
              <a:t>의 정확도를 기록</a:t>
            </a:r>
            <a:endParaRPr lang="en-US" sz="3600" dirty="0">
              <a:solidFill>
                <a:srgbClr val="3C452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9615" y="6537990"/>
            <a:ext cx="8167202" cy="1813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600" b="0" i="0" dirty="0">
                <a:solidFill>
                  <a:srgbClr val="3C452E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더 상세한 데이터를 대량으로 수집하여 학습한다면 모델의 예측력이</a:t>
            </a:r>
            <a:br>
              <a:rPr lang="ko-KR" altLang="en-US" sz="3600" b="0" i="0" dirty="0">
                <a:solidFill>
                  <a:srgbClr val="3C452E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3600" b="0" i="0" dirty="0">
                <a:solidFill>
                  <a:srgbClr val="3C452E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훨씬 좋아질 것</a:t>
            </a:r>
            <a:endParaRPr lang="en-US" altLang="ko-KR" sz="3600" b="0" i="0" dirty="0">
              <a:solidFill>
                <a:srgbClr val="3C452E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4801" y="4315918"/>
            <a:ext cx="8452016" cy="1813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3600" b="0" i="0" dirty="0">
                <a:solidFill>
                  <a:srgbClr val="3C452E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EPL </a:t>
            </a:r>
            <a:r>
              <a:rPr lang="ko-KR" altLang="en-US" sz="3600" b="0" i="0" dirty="0">
                <a:solidFill>
                  <a:srgbClr val="3C452E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데이터를 학습했으나 타 리그 경기 예측도 가능함</a:t>
            </a:r>
            <a:endParaRPr lang="en-US" sz="3600" dirty="0">
              <a:solidFill>
                <a:srgbClr val="3C452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125047" y="3937594"/>
            <a:ext cx="8122192" cy="223890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800" b="1" dirty="0">
                <a:solidFill>
                  <a:srgbClr val="3C452E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최종 분석 </a:t>
            </a:r>
            <a:endParaRPr lang="en-US" altLang="ko-KR" sz="8800" b="1" dirty="0">
              <a:solidFill>
                <a:srgbClr val="3C452E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  <a:p>
            <a:pPr algn="ctr"/>
            <a:r>
              <a:rPr lang="ko-KR" altLang="en-US" sz="8800" b="1" dirty="0">
                <a:solidFill>
                  <a:srgbClr val="3C452E"/>
                </a:solidFill>
                <a:latin typeface="62570체" panose="02000000000000000000" pitchFamily="2" charset="-127"/>
                <a:ea typeface="62570체" panose="02000000000000000000" pitchFamily="2" charset="-127"/>
              </a:rPr>
              <a:t>결론</a:t>
            </a:r>
            <a:endParaRPr lang="en-US" sz="8800" b="1" dirty="0">
              <a:solidFill>
                <a:srgbClr val="3C452E"/>
              </a:solidFill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50"/>
    </mc:Choice>
    <mc:Fallback xmlns="">
      <p:transition spd="slow" advTm="353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8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89440" y="3230548"/>
            <a:ext cx="12388597" cy="3189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5500" kern="0" spc="-1300" dirty="0">
                <a:solidFill>
                  <a:srgbClr val="998B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선</a:t>
            </a:r>
            <a:r>
              <a:rPr lang="ko-KR" altLang="en-US" sz="155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행 연구 </a:t>
            </a:r>
            <a:endParaRPr lang="en-US" altLang="ko-KR" sz="15500" kern="0" spc="-1300" dirty="0">
              <a:solidFill>
                <a:srgbClr val="233E4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5500" kern="0" spc="-1300" dirty="0">
                <a:solidFill>
                  <a:srgbClr val="233E43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소개</a:t>
            </a:r>
            <a:endParaRPr lang="en-US" altLang="ko-KR" sz="15500" kern="0" spc="-1300" dirty="0">
              <a:solidFill>
                <a:srgbClr val="233E4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56148" y="414524"/>
            <a:ext cx="2294519" cy="183337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700" kern="0" spc="-5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02</a:t>
            </a:r>
            <a:endParaRPr lang="en-US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947791" y="1440994"/>
            <a:ext cx="3251073" cy="3500483"/>
            <a:chOff x="11531727" y="3842588"/>
            <a:chExt cx="1616400" cy="17404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531727" y="3842588"/>
              <a:ext cx="1616400" cy="1740404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2E6F5319-A361-4AC3-B511-9DEF689929B0}"/>
              </a:ext>
            </a:extLst>
          </p:cNvPr>
          <p:cNvSpPr txBox="1"/>
          <p:nvPr/>
        </p:nvSpPr>
        <p:spPr>
          <a:xfrm>
            <a:off x="737333" y="553789"/>
            <a:ext cx="4026075" cy="6291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EPL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경기력 예측</a:t>
            </a:r>
            <a:endParaRPr 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686479B-8EA0-4E1A-B250-B9C51F982D00}"/>
              </a:ext>
            </a:extLst>
          </p:cNvPr>
          <p:cNvSpPr txBox="1"/>
          <p:nvPr/>
        </p:nvSpPr>
        <p:spPr>
          <a:xfrm>
            <a:off x="3686972" y="654175"/>
            <a:ext cx="378062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 dirty="0">
                <a:solidFill>
                  <a:srgbClr val="233E4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England Premier League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DCD989-25F1-4D72-A00A-BDA6BA41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7" y="5724403"/>
            <a:ext cx="3971381" cy="375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축구, 실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42D585EE-6496-437E-92FF-93FE4086A2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03" y="8306623"/>
            <a:ext cx="912091" cy="10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93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4975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1381931">
            <a:off x="1367045" y="-1043103"/>
            <a:ext cx="9680800" cy="6259908"/>
            <a:chOff x="621877" y="-3699604"/>
            <a:chExt cx="11272144" cy="8186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60000">
              <a:off x="621877" y="-3699604"/>
              <a:ext cx="11272144" cy="8186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1093306">
            <a:off x="138403" y="-319606"/>
            <a:ext cx="5549025" cy="5060541"/>
            <a:chOff x="-565651" y="-1351351"/>
            <a:chExt cx="4828032" cy="4399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5651" y="-1351351"/>
              <a:ext cx="4828032" cy="439954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260772" y="2929031"/>
            <a:ext cx="9381245" cy="41246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100" kern="0" spc="-1700" dirty="0">
                <a:solidFill>
                  <a:srgbClr val="C3A84F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Thank</a:t>
            </a:r>
            <a:endParaRPr lang="en-US" sz="16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1148" y="5055896"/>
            <a:ext cx="8193726" cy="412467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9300" kern="0" spc="-1700" dirty="0">
                <a:solidFill>
                  <a:srgbClr val="C3A84F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Y</a:t>
            </a:r>
            <a:r>
              <a:rPr lang="en-US" sz="19300" kern="0" spc="-1700" dirty="0">
                <a:solidFill>
                  <a:srgbClr val="FFFFFF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o</a:t>
            </a:r>
            <a:r>
              <a:rPr lang="en-US" sz="19300" kern="0" spc="-1700" dirty="0">
                <a:solidFill>
                  <a:srgbClr val="C3A84F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u</a:t>
            </a:r>
            <a:r>
              <a:rPr lang="en-US" sz="19300" kern="0" spc="-1700" dirty="0">
                <a:solidFill>
                  <a:srgbClr val="FFFFFF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193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996466" y="6203777"/>
            <a:ext cx="3797679" cy="303814"/>
            <a:chOff x="4834824" y="6203777"/>
            <a:chExt cx="3797679" cy="303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4824" y="6203777"/>
              <a:ext cx="3797679" cy="303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14335" y="4586727"/>
            <a:ext cx="2314354" cy="303814"/>
            <a:chOff x="10952693" y="4586727"/>
            <a:chExt cx="2314354" cy="3038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2693" y="4586727"/>
              <a:ext cx="2314354" cy="303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76523" y="5392026"/>
            <a:ext cx="1634505" cy="303814"/>
            <a:chOff x="12414881" y="5392026"/>
            <a:chExt cx="1634505" cy="3038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2414881" y="5392026"/>
              <a:ext cx="1634505" cy="3038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2873" y="6203777"/>
            <a:ext cx="835816" cy="303814"/>
            <a:chOff x="12431231" y="6203777"/>
            <a:chExt cx="835816" cy="3038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1231" y="6203777"/>
              <a:ext cx="835816" cy="30381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019708" y="8748957"/>
            <a:ext cx="8027120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700" dirty="0" err="1">
                <a:solidFill>
                  <a:srgbClr val="C3A84F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Courier New" pitchFamily="34" charset="0"/>
              </a:rPr>
              <a:t>모인활</a:t>
            </a:r>
            <a:r>
              <a:rPr lang="ko-KR" altLang="en-US" sz="2700" dirty="0">
                <a:solidFill>
                  <a:srgbClr val="C3A84F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Courier New" pitchFamily="34" charset="0"/>
              </a:rPr>
              <a:t> </a:t>
            </a:r>
            <a:r>
              <a:rPr lang="en-US" altLang="ko-KR" sz="2700" dirty="0">
                <a:solidFill>
                  <a:srgbClr val="C3A84F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Courier New" pitchFamily="34" charset="0"/>
              </a:rPr>
              <a:t>8</a:t>
            </a:r>
            <a:r>
              <a:rPr lang="ko-KR" altLang="en-US" sz="2700" dirty="0">
                <a:solidFill>
                  <a:srgbClr val="C3A84F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Courier New" pitchFamily="34" charset="0"/>
              </a:rPr>
              <a:t>조 문지현 </a:t>
            </a:r>
            <a:r>
              <a:rPr lang="ko-KR" altLang="en-US" sz="2700" dirty="0" err="1">
                <a:solidFill>
                  <a:srgbClr val="C3A84F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Courier New" pitchFamily="34" charset="0"/>
              </a:rPr>
              <a:t>안준혁</a:t>
            </a:r>
            <a:r>
              <a:rPr lang="ko-KR" altLang="en-US" sz="2700" dirty="0">
                <a:solidFill>
                  <a:srgbClr val="C3A84F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Courier New" pitchFamily="34" charset="0"/>
              </a:rPr>
              <a:t> 장빛나 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4456868" y="5659501"/>
            <a:ext cx="1149671" cy="303814"/>
            <a:chOff x="4295226" y="5659501"/>
            <a:chExt cx="1149671" cy="3038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295226" y="5659501"/>
              <a:ext cx="1149671" cy="3038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42017" y="121496"/>
            <a:ext cx="5879092" cy="4593040"/>
            <a:chOff x="13854655" y="-661324"/>
            <a:chExt cx="5879092" cy="45930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54655" y="-661324"/>
              <a:ext cx="5879092" cy="45930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61552" y="-192486"/>
            <a:ext cx="4745742" cy="3135461"/>
            <a:chOff x="13232134" y="-661324"/>
            <a:chExt cx="3734196" cy="24879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2134" y="-661324"/>
              <a:ext cx="3734196" cy="2487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399807" y="2863605"/>
            <a:ext cx="3808151" cy="3161133"/>
            <a:chOff x="-715385" y="1255735"/>
            <a:chExt cx="2472213" cy="24289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80000">
              <a:off x="-715385" y="1255735"/>
              <a:ext cx="2472213" cy="24289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54562" y="-143592"/>
            <a:ext cx="3262218" cy="2287866"/>
            <a:chOff x="11792583" y="-338749"/>
            <a:chExt cx="2400624" cy="10712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820000">
              <a:off x="11792583" y="-338749"/>
              <a:ext cx="2400624" cy="10712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73960" y="132542"/>
            <a:ext cx="2674421" cy="2175502"/>
            <a:chOff x="8879448" y="-3802"/>
            <a:chExt cx="1233786" cy="10687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920000">
              <a:off x="8879448" y="-3802"/>
              <a:ext cx="1233786" cy="10687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"/>
    </mc:Choice>
    <mc:Fallback xmlns="">
      <p:transition spd="slow" advTm="61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3341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1.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데이터 셋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969463" y="3194851"/>
            <a:ext cx="2373937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DC1F6847-B4A1-42E4-886D-CD69CD154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51" y="4067498"/>
            <a:ext cx="16022556" cy="44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56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3341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2. Feature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설명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763341" y="3194851"/>
            <a:ext cx="3265859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12">
            <a:extLst>
              <a:ext uri="{FF2B5EF4-FFF2-40B4-BE49-F238E27FC236}">
                <a16:creationId xmlns:a16="http://schemas.microsoft.com/office/drawing/2014/main" id="{A10076FD-85A2-40A3-BC0F-0CC8D58AFE4A}"/>
              </a:ext>
            </a:extLst>
          </p:cNvPr>
          <p:cNvSpPr txBox="1"/>
          <p:nvPr/>
        </p:nvSpPr>
        <p:spPr>
          <a:xfrm>
            <a:off x="1763341" y="3292746"/>
            <a:ext cx="6376208" cy="86087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Feature 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총 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23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개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1273D-4D41-4B44-8E53-D7AC4B8923B5}"/>
              </a:ext>
            </a:extLst>
          </p:cNvPr>
          <p:cNvSpPr txBox="1"/>
          <p:nvPr/>
        </p:nvSpPr>
        <p:spPr>
          <a:xfrm>
            <a:off x="952935" y="4230089"/>
            <a:ext cx="565191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Date 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경기일자 </a:t>
            </a: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(dd/mm/</a:t>
            </a:r>
            <a:r>
              <a:rPr lang="en-US" altLang="ko-KR" sz="2800" b="0" i="0" dirty="0" err="1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yy</a:t>
            </a: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FTR: Full time record: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 결과</a:t>
            </a: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 = Home win / D = Draw / A = Away win)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HTR: Half time record: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하프 타임 경기 결과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 = Home win / D = Draw / A = Away win)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Referee: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경기 심판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Season: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시즌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8863932-8202-4B46-A497-0F3CB42A6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0" y="3822894"/>
            <a:ext cx="5498383" cy="46166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Away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 </a:t>
            </a: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Feature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po당인리발전소" panose="02000500000000000000" pitchFamily="50" charset="-127"/>
              <a:ea typeface="Mapo당인리발전소" panose="02000500000000000000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en-US" altLang="ko-KR" sz="2800" b="0" i="0" dirty="0" err="1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AwayTeam</a:t>
            </a: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어웨이 팀 이름</a:t>
            </a:r>
          </a:p>
          <a:p>
            <a:pPr algn="l"/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FTAG: Full time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어웨이 팀 득점 기록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HTAG: Halt time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어웨이 팀 득점 기록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AS: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어웨이 팀 슈팅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AST: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어웨이 팀 유효슈팅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AF: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어웨이 팀 반칙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어웨이 팀 </a:t>
            </a:r>
            <a:r>
              <a:rPr lang="ko-KR" altLang="en-US" sz="2800" b="0" i="0" dirty="0" err="1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코너킥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AY: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어웨이 팀 경고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AR: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어웨이 팀 퇴장 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61C35-6804-4C91-9BE1-C6B1425BFC37}"/>
              </a:ext>
            </a:extLst>
          </p:cNvPr>
          <p:cNvSpPr txBox="1"/>
          <p:nvPr/>
        </p:nvSpPr>
        <p:spPr>
          <a:xfrm>
            <a:off x="6935608" y="3381245"/>
            <a:ext cx="51622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Home </a:t>
            </a: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Mapo당인리발전소" panose="02000500000000000000" pitchFamily="50" charset="-127"/>
                <a:ea typeface="Mapo당인리발전소" panose="02000500000000000000" pitchFamily="50" charset="-127"/>
              </a:rPr>
              <a:t>feature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po당인리발전소" panose="02000500000000000000" pitchFamily="50" charset="-127"/>
              <a:ea typeface="Mapo당인리발전소" panose="02000500000000000000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en-US" altLang="ko-KR" sz="2800" b="0" i="0" dirty="0" err="1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HomeTeam</a:t>
            </a: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이름</a:t>
            </a:r>
          </a:p>
          <a:p>
            <a:pPr algn="l"/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FTHG: Full time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득점 기록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HTHG: Halt time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득점 기록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HS: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슈팅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HST: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유효슈팅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HF: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반칙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HC: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</a:t>
            </a:r>
            <a:r>
              <a:rPr lang="ko-KR" altLang="en-US" sz="2800" b="0" i="0" dirty="0" err="1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코너킥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HY: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경고 수</a:t>
            </a:r>
            <a:b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HR: </a:t>
            </a:r>
            <a:r>
              <a:rPr lang="ko-KR" altLang="en-US" sz="2800" b="0" i="0" dirty="0">
                <a:solidFill>
                  <a:srgbClr val="2929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 팀 퇴장 수</a:t>
            </a:r>
          </a:p>
        </p:txBody>
      </p:sp>
    </p:spTree>
    <p:extLst>
      <p:ext uri="{BB962C8B-B14F-4D97-AF65-F5344CB8AC3E}">
        <p14:creationId xmlns:p14="http://schemas.microsoft.com/office/powerpoint/2010/main" val="28991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94429" y="751561"/>
            <a:ext cx="15825363" cy="10004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600" dirty="0">
                <a:solidFill>
                  <a:srgbClr val="998B4B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데</a:t>
            </a:r>
            <a:r>
              <a:rPr lang="ko-KR" altLang="en-US" sz="6000" kern="0" spc="-600" dirty="0">
                <a:solidFill>
                  <a:srgbClr val="233E43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이터를 통해 분석하는 유럽 축구 리그</a:t>
            </a:r>
            <a:r>
              <a:rPr lang="en-US" sz="6000" kern="0" spc="-600" dirty="0">
                <a:solidFill>
                  <a:srgbClr val="FC5230"/>
                </a:solidFill>
                <a:latin typeface="62570체" panose="02000000000000000000" pitchFamily="2" charset="-127"/>
                <a:ea typeface="62570체" panose="02000000000000000000" pitchFamily="2" charset="-127"/>
                <a:cs typeface="QumpellkaNo12" pitchFamily="34" charset="0"/>
              </a:rPr>
              <a:t>.</a:t>
            </a:r>
            <a:endParaRPr lang="en-US" sz="900" dirty="0">
              <a:latin typeface="62570체" panose="02000000000000000000" pitchFamily="2" charset="-127"/>
              <a:ea typeface="62570체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4546" y="1569593"/>
            <a:ext cx="7511321" cy="427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kern="0" spc="800" dirty="0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By </a:t>
            </a:r>
            <a:r>
              <a:rPr lang="ko-KR" altLang="en-US" sz="2500" kern="0" spc="800" dirty="0" err="1">
                <a:solidFill>
                  <a:srgbClr val="233E4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환경R" panose="02020503020101020101" pitchFamily="18" charset="-127"/>
              </a:rPr>
              <a:t>문봉준</a:t>
            </a:r>
            <a:endParaRPr 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환경R" panose="020205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3341" y="2556640"/>
            <a:ext cx="8426415" cy="65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3. </a:t>
            </a:r>
            <a:r>
              <a:rPr lang="ko-KR" altLang="en-US" sz="3600" kern="0" spc="-100" dirty="0">
                <a:solidFill>
                  <a:srgbClr val="233E43"/>
                </a:solidFill>
                <a:latin typeface="Mapo당인리발전소" panose="02000500000000000000" pitchFamily="50" charset="-127"/>
                <a:ea typeface="Mapo당인리발전소" panose="02000500000000000000" pitchFamily="50" charset="-127"/>
                <a:cs typeface="환경R" panose="02020503020101020101" pitchFamily="18" charset="-127"/>
              </a:rPr>
              <a:t>사용된 환경과 패키지</a:t>
            </a:r>
            <a:endParaRPr lang="en-US" dirty="0">
              <a:latin typeface="Mapo당인리발전소" panose="02000500000000000000" pitchFamily="50" charset="-127"/>
              <a:ea typeface="Mapo당인리발전소" panose="02000500000000000000" pitchFamily="50" charset="-127"/>
              <a:cs typeface="환경R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CF532A-3DDC-4FEB-BEE4-47CE4B9EE6E9}"/>
              </a:ext>
            </a:extLst>
          </p:cNvPr>
          <p:cNvCxnSpPr>
            <a:cxnSpLocks/>
          </p:cNvCxnSpPr>
          <p:nvPr/>
        </p:nvCxnSpPr>
        <p:spPr>
          <a:xfrm>
            <a:off x="1839541" y="3194851"/>
            <a:ext cx="4942259" cy="0"/>
          </a:xfrm>
          <a:prstGeom prst="line">
            <a:avLst/>
          </a:prstGeom>
          <a:ln w="57150">
            <a:solidFill>
              <a:srgbClr val="9A9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CCB7EC-5C7F-49BB-8F62-94BF55B8E845}"/>
              </a:ext>
            </a:extLst>
          </p:cNvPr>
          <p:cNvSpPr/>
          <p:nvPr/>
        </p:nvSpPr>
        <p:spPr>
          <a:xfrm>
            <a:off x="2480384" y="3776274"/>
            <a:ext cx="13411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Python</a:t>
            </a:r>
            <a:r>
              <a:rPr lang="ko-KR" altLang="ko-KR" sz="40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3.7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Jupyter</a:t>
            </a:r>
            <a:r>
              <a:rPr lang="ko-KR" altLang="ko-KR" sz="40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40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notebook</a:t>
            </a:r>
            <a:endParaRPr lang="ko-KR" altLang="ko-KR" sz="2000" dirty="0">
              <a:latin typeface="Arial" panose="020B0604020202020204" pitchFamily="34" charset="0"/>
              <a:ea typeface="medium-content-sans-serif-fon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40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— — — — — — — — — —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Pandas</a:t>
            </a:r>
            <a:r>
              <a:rPr lang="ko-KR" altLang="ko-KR" sz="40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0.24.2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numpy</a:t>
            </a:r>
            <a:r>
              <a:rPr lang="ko-KR" altLang="ko-KR" sz="40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1.16.2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seaborn</a:t>
            </a:r>
            <a:r>
              <a:rPr lang="ko-KR" altLang="ko-KR" sz="40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0.9.0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matplotlib</a:t>
            </a:r>
            <a:r>
              <a:rPr lang="ko-KR" altLang="ko-KR" sz="40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3.0.3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scikit-learn</a:t>
            </a:r>
            <a:r>
              <a:rPr lang="ko-KR" altLang="ko-KR" sz="40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0.20.3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Keras</a:t>
            </a:r>
            <a:r>
              <a:rPr lang="ko-KR" altLang="ko-KR" sz="40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2.3.1</a:t>
            </a:r>
            <a:endParaRPr lang="ko-KR" altLang="ko-KR" sz="2000" dirty="0">
              <a:latin typeface="Arial" panose="020B0604020202020204" pitchFamily="34" charset="0"/>
              <a:ea typeface="medium-content-sans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3739287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3431</TotalTime>
  <Words>3778</Words>
  <Application>Microsoft Office PowerPoint</Application>
  <PresentationFormat>사용자 지정</PresentationFormat>
  <Paragraphs>1169</Paragraphs>
  <Slides>60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82" baseType="lpstr">
      <vt:lpstr>KoPubWorld돋움체 Medium</vt:lpstr>
      <vt:lpstr>환경R</vt:lpstr>
      <vt:lpstr>나눔스퀘어OTF Bold</vt:lpstr>
      <vt:lpstr>Arial</vt:lpstr>
      <vt:lpstr>Mapo당인리발전소</vt:lpstr>
      <vt:lpstr>KoPubWorld돋움체_Pro Bold</vt:lpstr>
      <vt:lpstr>순천 B</vt:lpstr>
      <vt:lpstr>Apple SD Gothic Neo</vt:lpstr>
      <vt:lpstr>KoPubWorld돋움체 Bold</vt:lpstr>
      <vt:lpstr>Calibri</vt:lpstr>
      <vt:lpstr>sohne</vt:lpstr>
      <vt:lpstr>Arimo</vt:lpstr>
      <vt:lpstr>Helvetica Neue</vt:lpstr>
      <vt:lpstr>맑은 고딕</vt:lpstr>
      <vt:lpstr>62570체</vt:lpstr>
      <vt:lpstr>Mapo금빛나루</vt:lpstr>
      <vt:lpstr>나눔스퀘어OTF</vt:lpstr>
      <vt:lpstr>medium-content-sans-serif-font</vt:lpstr>
      <vt:lpstr>나눔</vt:lpstr>
      <vt:lpstr>나눔스퀘어OTF ExtraBold</vt:lpstr>
      <vt:lpstr>charter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장빛나</cp:lastModifiedBy>
  <cp:revision>85</cp:revision>
  <dcterms:created xsi:type="dcterms:W3CDTF">2020-11-22T00:32:12Z</dcterms:created>
  <dcterms:modified xsi:type="dcterms:W3CDTF">2020-12-07T17:24:37Z</dcterms:modified>
</cp:coreProperties>
</file>